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5" r:id="rId3"/>
    <p:sldId id="306" r:id="rId4"/>
    <p:sldId id="307" r:id="rId5"/>
    <p:sldId id="308" r:id="rId6"/>
    <p:sldId id="309" r:id="rId7"/>
    <p:sldId id="276" r:id="rId8"/>
    <p:sldId id="304" r:id="rId9"/>
    <p:sldId id="305" r:id="rId10"/>
    <p:sldId id="295" r:id="rId11"/>
    <p:sldId id="277" r:id="rId12"/>
    <p:sldId id="310" r:id="rId13"/>
    <p:sldId id="311" r:id="rId14"/>
    <p:sldId id="313" r:id="rId15"/>
    <p:sldId id="314" r:id="rId16"/>
    <p:sldId id="296" r:id="rId17"/>
    <p:sldId id="300" r:id="rId18"/>
    <p:sldId id="301" r:id="rId19"/>
    <p:sldId id="315" r:id="rId20"/>
    <p:sldId id="278" r:id="rId21"/>
    <p:sldId id="279" r:id="rId22"/>
    <p:sldId id="316" r:id="rId23"/>
    <p:sldId id="280" r:id="rId24"/>
    <p:sldId id="302" r:id="rId25"/>
    <p:sldId id="303" r:id="rId26"/>
    <p:sldId id="281" r:id="rId27"/>
    <p:sldId id="297" r:id="rId28"/>
    <p:sldId id="298" r:id="rId29"/>
    <p:sldId id="282" r:id="rId30"/>
    <p:sldId id="318" r:id="rId31"/>
    <p:sldId id="299" r:id="rId32"/>
    <p:sldId id="283" r:id="rId33"/>
    <p:sldId id="317" r:id="rId34"/>
    <p:sldId id="271"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47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062A0-CDB4-4DEB-9905-38DB72D5F7E9}" type="datetimeFigureOut">
              <a:rPr lang="tr-TR" smtClean="0"/>
              <a:t>9.05.2022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A6FFC-B74A-4D6B-8484-25DD086ED7EF}" type="slidenum">
              <a:rPr lang="tr-TR" smtClean="0"/>
              <a:t>‹#›</a:t>
            </a:fld>
            <a:endParaRPr lang="tr-TR"/>
          </a:p>
        </p:txBody>
      </p:sp>
    </p:spTree>
    <p:extLst>
      <p:ext uri="{BB962C8B-B14F-4D97-AF65-F5344CB8AC3E}">
        <p14:creationId xmlns:p14="http://schemas.microsoft.com/office/powerpoint/2010/main" val="20508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9.05.2022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
        <p:nvSpPr>
          <p:cNvPr id="4" name="Dikdörtgen 3"/>
          <p:cNvSpPr/>
          <p:nvPr/>
        </p:nvSpPr>
        <p:spPr>
          <a:xfrm>
            <a:off x="12108"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flipV="1">
            <a:off x="0" y="1761093"/>
            <a:ext cx="9144000" cy="79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2" descr="C:\Users\DELL-PC\Desktop\MTMD_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164" y="260564"/>
            <a:ext cx="2145672" cy="959050"/>
          </a:xfrm>
          <a:prstGeom prst="rect">
            <a:avLst/>
          </a:prstGeom>
          <a:noFill/>
          <a:extLst>
            <a:ext uri="{909E8E84-426E-40DD-AFC4-6F175D3DCCD1}">
              <a14:hiddenFill xmlns:a14="http://schemas.microsoft.com/office/drawing/2010/main">
                <a:solidFill>
                  <a:srgbClr val="FFFFFF"/>
                </a:solidFill>
              </a14:hiddenFill>
            </a:ext>
          </a:extLst>
        </p:spPr>
      </p:pic>
      <p:sp>
        <p:nvSpPr>
          <p:cNvPr id="10" name="Başlık 1">
            <a:extLst>
              <a:ext uri="{FF2B5EF4-FFF2-40B4-BE49-F238E27FC236}">
                <a16:creationId xmlns:a16="http://schemas.microsoft.com/office/drawing/2014/main" id="{EEE75CD1-4360-4535-9381-8CA912273F43}"/>
              </a:ext>
            </a:extLst>
          </p:cNvPr>
          <p:cNvSpPr txBox="1">
            <a:spLocks/>
          </p:cNvSpPr>
          <p:nvPr/>
        </p:nvSpPr>
        <p:spPr>
          <a:xfrm>
            <a:off x="0" y="1761093"/>
            <a:ext cx="9144000" cy="791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tx2">
                    <a:lumMod val="50000"/>
                  </a:schemeClr>
                </a:solidFill>
                <a:latin typeface="Bahnschrift Light Condensed" panose="020B0502040204020203" pitchFamily="34" charset="0"/>
              </a:rPr>
              <a:t>Şantiye Eğitim Programı</a:t>
            </a:r>
          </a:p>
        </p:txBody>
      </p:sp>
      <p:sp>
        <p:nvSpPr>
          <p:cNvPr id="13" name="Başlık 1">
            <a:extLst>
              <a:ext uri="{FF2B5EF4-FFF2-40B4-BE49-F238E27FC236}">
                <a16:creationId xmlns:a16="http://schemas.microsoft.com/office/drawing/2014/main" id="{A410A2B9-2475-4516-ACB8-53CAE01A73C2}"/>
              </a:ext>
            </a:extLst>
          </p:cNvPr>
          <p:cNvSpPr txBox="1">
            <a:spLocks/>
          </p:cNvSpPr>
          <p:nvPr/>
        </p:nvSpPr>
        <p:spPr>
          <a:xfrm>
            <a:off x="0" y="3125694"/>
            <a:ext cx="9144000" cy="1007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Bahnschrift Light Condensed" panose="020B0502040204020203" pitchFamily="34" charset="0"/>
                <a:cs typeface="Segoe UI Light" panose="020B0502040204020203" pitchFamily="34" charset="0"/>
              </a:rPr>
              <a:t>3. Eğitim: Şantiye Süreci-2</a:t>
            </a:r>
          </a:p>
          <a:p>
            <a:endParaRPr lang="tr-TR" sz="4000" b="1" dirty="0">
              <a:solidFill>
                <a:schemeClr val="bg1"/>
              </a:solidFill>
              <a:latin typeface="Bahnschrift Light Condensed" panose="020B0502040204020203" pitchFamily="34" charset="0"/>
              <a:cs typeface="Segoe UI Light" panose="020B0502040204020203" pitchFamily="34" charset="0"/>
            </a:endParaRPr>
          </a:p>
        </p:txBody>
      </p:sp>
      <p:sp>
        <p:nvSpPr>
          <p:cNvPr id="17" name="Dikdörtgen 16">
            <a:extLst>
              <a:ext uri="{FF2B5EF4-FFF2-40B4-BE49-F238E27FC236}">
                <a16:creationId xmlns:a16="http://schemas.microsoft.com/office/drawing/2014/main" id="{50CA5F26-8B16-40A7-86A6-021F09448FF2}"/>
              </a:ext>
            </a:extLst>
          </p:cNvPr>
          <p:cNvSpPr/>
          <p:nvPr/>
        </p:nvSpPr>
        <p:spPr>
          <a:xfrm flipV="1">
            <a:off x="0" y="5045476"/>
            <a:ext cx="9144000" cy="593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aşlık 1">
            <a:extLst>
              <a:ext uri="{FF2B5EF4-FFF2-40B4-BE49-F238E27FC236}">
                <a16:creationId xmlns:a16="http://schemas.microsoft.com/office/drawing/2014/main" id="{CBB7BA0D-64C1-4249-AFF3-E0DB477C3333}"/>
              </a:ext>
            </a:extLst>
          </p:cNvPr>
          <p:cNvSpPr txBox="1">
            <a:spLocks/>
          </p:cNvSpPr>
          <p:nvPr/>
        </p:nvSpPr>
        <p:spPr>
          <a:xfrm>
            <a:off x="0" y="4829594"/>
            <a:ext cx="9144001" cy="10074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chemeClr val="tx2">
                    <a:lumMod val="50000"/>
                  </a:schemeClr>
                </a:solidFill>
                <a:latin typeface="Candara" panose="020E0502030303020204" pitchFamily="34" charset="0"/>
              </a:rPr>
              <a:t>Eğitmen: Hüseyin ERDEM</a:t>
            </a:r>
          </a:p>
        </p:txBody>
      </p:sp>
    </p:spTree>
    <p:extLst>
      <p:ext uri="{BB962C8B-B14F-4D97-AF65-F5344CB8AC3E}">
        <p14:creationId xmlns:p14="http://schemas.microsoft.com/office/powerpoint/2010/main" val="38200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06D4D32C-9D2C-4B61-B24E-32C5F391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95761"/>
            <a:ext cx="9144000" cy="5545018"/>
          </a:xfrm>
          <a:prstGeom prst="rect">
            <a:avLst/>
          </a:prstGeom>
        </p:spPr>
      </p:pic>
      <p:sp>
        <p:nvSpPr>
          <p:cNvPr id="12" name="Dikdörtgen 11">
            <a:extLst>
              <a:ext uri="{FF2B5EF4-FFF2-40B4-BE49-F238E27FC236}">
                <a16:creationId xmlns:a16="http://schemas.microsoft.com/office/drawing/2014/main" id="{F2206E62-B1CA-493B-A148-5DA4AE1B88D7}"/>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3" name="Başlık 1">
            <a:extLst>
              <a:ext uri="{FF2B5EF4-FFF2-40B4-BE49-F238E27FC236}">
                <a16:creationId xmlns:a16="http://schemas.microsoft.com/office/drawing/2014/main" id="{4C664E63-0F0C-4265-8584-9E57745AD9EE}"/>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14" name="İçerik Yer Tutucusu 2">
            <a:extLst>
              <a:ext uri="{FF2B5EF4-FFF2-40B4-BE49-F238E27FC236}">
                <a16:creationId xmlns:a16="http://schemas.microsoft.com/office/drawing/2014/main" id="{C8579C62-B0EF-40B8-90A3-8893343A05B2}"/>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Font typeface="Arial" pitchFamily="34" charset="0"/>
              <a:buNone/>
              <a:defRPr/>
            </a:pPr>
            <a:endParaRPr lang="tr-TR" sz="2400" dirty="0"/>
          </a:p>
        </p:txBody>
      </p:sp>
      <p:pic>
        <p:nvPicPr>
          <p:cNvPr id="15" name="Picture 2" descr="C:\Users\DELL-PC\Desktop\MTMD_logo3.jpg">
            <a:extLst>
              <a:ext uri="{FF2B5EF4-FFF2-40B4-BE49-F238E27FC236}">
                <a16:creationId xmlns:a16="http://schemas.microsoft.com/office/drawing/2014/main" id="{729E299C-C6D8-455C-BDB1-0FC0BCDD2B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a:extLst>
              <a:ext uri="{FF2B5EF4-FFF2-40B4-BE49-F238E27FC236}">
                <a16:creationId xmlns:a16="http://schemas.microsoft.com/office/drawing/2014/main" id="{A360660B-E927-4E6A-8059-9F25725A32F1}"/>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7" name="Dikdörtgen 16">
            <a:extLst>
              <a:ext uri="{FF2B5EF4-FFF2-40B4-BE49-F238E27FC236}">
                <a16:creationId xmlns:a16="http://schemas.microsoft.com/office/drawing/2014/main" id="{DBD262DA-8A8A-4BCB-9773-9F67093387D4}"/>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8" name="Dikdörtgen 17">
            <a:extLst>
              <a:ext uri="{FF2B5EF4-FFF2-40B4-BE49-F238E27FC236}">
                <a16:creationId xmlns:a16="http://schemas.microsoft.com/office/drawing/2014/main" id="{E50933AA-D552-4243-A360-D186B71E6C3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0" name="Resim 19" descr="Endüstriyel Tesisat | Enerji | Isıtma | Soğutma | Havalandırma | Elektrik  Kojenerasyon Sistemleri Yenişehir Konak İzmir"/>
          <p:cNvPicPr/>
          <p:nvPr/>
        </p:nvPicPr>
        <p:blipFill>
          <a:blip r:embed="rId4">
            <a:extLst>
              <a:ext uri="{28A0092B-C50C-407E-A947-70E740481C1C}">
                <a14:useLocalDpi xmlns:a14="http://schemas.microsoft.com/office/drawing/2010/main" val="0"/>
              </a:ext>
            </a:extLst>
          </a:blip>
          <a:srcRect/>
          <a:stretch>
            <a:fillRect/>
          </a:stretch>
        </p:blipFill>
        <p:spPr bwMode="auto">
          <a:xfrm>
            <a:off x="705673" y="823662"/>
            <a:ext cx="3687588" cy="2806120"/>
          </a:xfrm>
          <a:prstGeom prst="rect">
            <a:avLst/>
          </a:prstGeom>
          <a:noFill/>
          <a:ln>
            <a:noFill/>
          </a:ln>
        </p:spPr>
      </p:pic>
      <p:pic>
        <p:nvPicPr>
          <p:cNvPr id="21" name="Resim 20" descr="Endüstriyel Tesisat | Enerji | Isıtma | Soğutma | Havalandırma | Elektrik  Kojenerasyon Sistemleri Yenişehir Konak İzmir"/>
          <p:cNvPicPr/>
          <p:nvPr/>
        </p:nvPicPr>
        <p:blipFill>
          <a:blip r:embed="rId5">
            <a:extLst>
              <a:ext uri="{28A0092B-C50C-407E-A947-70E740481C1C}">
                <a14:useLocalDpi xmlns:a14="http://schemas.microsoft.com/office/drawing/2010/main" val="0"/>
              </a:ext>
            </a:extLst>
          </a:blip>
          <a:srcRect/>
          <a:stretch>
            <a:fillRect/>
          </a:stretch>
        </p:blipFill>
        <p:spPr bwMode="auto">
          <a:xfrm>
            <a:off x="692923" y="3642571"/>
            <a:ext cx="3700338" cy="2652513"/>
          </a:xfrm>
          <a:prstGeom prst="rect">
            <a:avLst/>
          </a:prstGeom>
          <a:noFill/>
          <a:ln>
            <a:noFill/>
          </a:ln>
        </p:spPr>
      </p:pic>
      <p:pic>
        <p:nvPicPr>
          <p:cNvPr id="22" name="Resim 21"/>
          <p:cNvPicPr/>
          <p:nvPr/>
        </p:nvPicPr>
        <p:blipFill>
          <a:blip r:embed="rId6"/>
          <a:stretch>
            <a:fillRect/>
          </a:stretch>
        </p:blipFill>
        <p:spPr>
          <a:xfrm>
            <a:off x="4429423" y="823661"/>
            <a:ext cx="4607073" cy="5440174"/>
          </a:xfrm>
          <a:prstGeom prst="rect">
            <a:avLst/>
          </a:prstGeom>
        </p:spPr>
      </p:pic>
    </p:spTree>
    <p:extLst>
      <p:ext uri="{BB962C8B-B14F-4D97-AF65-F5344CB8AC3E}">
        <p14:creationId xmlns:p14="http://schemas.microsoft.com/office/powerpoint/2010/main" val="319230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A833F7-861C-499C-B620-40A6775A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5" name="Dikdörtgen 4">
            <a:extLst>
              <a:ext uri="{FF2B5EF4-FFF2-40B4-BE49-F238E27FC236}">
                <a16:creationId xmlns:a16="http://schemas.microsoft.com/office/drawing/2014/main" id="{F057A179-2EC9-4899-A2B9-E4AABCFEC0C2}"/>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6CCB24FF-6564-4E25-9421-F14FCC08C64A}"/>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C44885AB-88E4-421F-BDF0-F25576F35BD4}"/>
              </a:ext>
            </a:extLst>
          </p:cNvPr>
          <p:cNvSpPr txBox="1">
            <a:spLocks/>
          </p:cNvSpPr>
          <p:nvPr/>
        </p:nvSpPr>
        <p:spPr>
          <a:xfrm>
            <a:off x="457200" y="1340768"/>
            <a:ext cx="8229600" cy="4176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i="1" dirty="0">
                <a:solidFill>
                  <a:srgbClr val="FF0000"/>
                </a:solidFill>
              </a:rPr>
              <a:t>Teknik şartname ve imalata uygun test yönteminin ve sürelerin belirlenmesi</a:t>
            </a:r>
          </a:p>
          <a:p>
            <a:pPr eaLnBrk="0" fontAlgn="base" hangingPunct="0">
              <a:lnSpc>
                <a:spcPct val="120000"/>
              </a:lnSpc>
              <a:spcAft>
                <a:spcPct val="0"/>
              </a:spcAft>
              <a:buSzPct val="95000"/>
              <a:defRPr/>
            </a:pPr>
            <a:r>
              <a:rPr lang="tr-TR" sz="2400" i="1" dirty="0">
                <a:solidFill>
                  <a:srgbClr val="FF0000"/>
                </a:solidFill>
              </a:rPr>
              <a:t>Kontrollük onayının alınması ve raporlanması</a:t>
            </a:r>
          </a:p>
          <a:p>
            <a:pPr eaLnBrk="0" fontAlgn="base" hangingPunct="0">
              <a:lnSpc>
                <a:spcPct val="120000"/>
              </a:lnSpc>
              <a:spcAft>
                <a:spcPct val="0"/>
              </a:spcAft>
              <a:buSzPct val="95000"/>
              <a:defRPr/>
            </a:pPr>
            <a:r>
              <a:rPr lang="tr-TR" sz="2400" dirty="0"/>
              <a:t>Boru ve kanallarda iş tamamlanmadan belirli aralıklarla kaçaklar için basınç testi yapılmalıdır. Burada kaçak oranı önemlidir. </a:t>
            </a:r>
          </a:p>
          <a:p>
            <a:pPr eaLnBrk="0" fontAlgn="base" hangingPunct="0">
              <a:lnSpc>
                <a:spcPct val="120000"/>
              </a:lnSpc>
              <a:spcAft>
                <a:spcPct val="0"/>
              </a:spcAft>
              <a:buSzPct val="95000"/>
              <a:defRPr/>
            </a:pPr>
            <a:r>
              <a:rPr lang="tr-TR" sz="2400" dirty="0"/>
              <a:t>Kaynaklı imalatta sertifikalı kaynakçılar ile çalışılmalıdır.</a:t>
            </a:r>
          </a:p>
          <a:p>
            <a:pPr eaLnBrk="0" fontAlgn="base" hangingPunct="0">
              <a:lnSpc>
                <a:spcPct val="120000"/>
              </a:lnSpc>
              <a:spcAft>
                <a:spcPct val="0"/>
              </a:spcAft>
              <a:buSzPct val="95000"/>
              <a:defRPr/>
            </a:pPr>
            <a:endParaRPr lang="tr-TR" sz="2400" i="1" dirty="0">
              <a:solidFill>
                <a:srgbClr val="FF0000"/>
              </a:solidFill>
            </a:endParaRPr>
          </a:p>
        </p:txBody>
      </p:sp>
      <p:pic>
        <p:nvPicPr>
          <p:cNvPr id="8" name="Picture 2" descr="C:\Users\DELL-PC\Desktop\MTMD_logo3.jpg">
            <a:extLst>
              <a:ext uri="{FF2B5EF4-FFF2-40B4-BE49-F238E27FC236}">
                <a16:creationId xmlns:a16="http://schemas.microsoft.com/office/drawing/2014/main" id="{52F55A81-0F7A-4143-AA44-901BD2E93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AA524AD4-234E-4888-B2A7-6B0013513B3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03111A6A-4613-48AB-9C08-FEF3E4A938D7}"/>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E2361322-61CC-486E-94FE-3C6432961A68}"/>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38493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908379D-D54C-48B4-8618-4AC313CA4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5" name="Dikdörtgen 4">
            <a:extLst>
              <a:ext uri="{FF2B5EF4-FFF2-40B4-BE49-F238E27FC236}">
                <a16:creationId xmlns:a16="http://schemas.microsoft.com/office/drawing/2014/main" id="{308FA154-314F-4E8C-B599-B8EB76685920}"/>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251F7E16-40A1-4DAA-92D4-10B58D60390C}"/>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F12A3336-572F-4D1D-AC1B-209084456E9B}"/>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Teknik şartnamelerde boru test süreleri ve basınç miktarları belirtilir. Pratikte işletme basıncının bir buçuk katı tercih edilir.</a:t>
            </a:r>
          </a:p>
          <a:p>
            <a:pPr eaLnBrk="0" fontAlgn="base" hangingPunct="0">
              <a:lnSpc>
                <a:spcPct val="120000"/>
              </a:lnSpc>
              <a:spcAft>
                <a:spcPct val="0"/>
              </a:spcAft>
              <a:buSzPct val="95000"/>
              <a:defRPr/>
            </a:pPr>
            <a:r>
              <a:rPr lang="tr-TR" sz="2400" dirty="0"/>
              <a:t>Test cihazları kalibrasyonu yaptırılmalıdır.</a:t>
            </a:r>
          </a:p>
          <a:p>
            <a:pPr eaLnBrk="0" fontAlgn="base" hangingPunct="0">
              <a:lnSpc>
                <a:spcPct val="120000"/>
              </a:lnSpc>
              <a:spcAft>
                <a:spcPct val="0"/>
              </a:spcAft>
              <a:buSzPct val="95000"/>
              <a:defRPr/>
            </a:pPr>
            <a:r>
              <a:rPr lang="tr-TR" sz="2400" dirty="0"/>
              <a:t>Kanal testinde kaçak oranı önemlidir, test cihazı kalibrasyonu üretici tarafından yapılmalıdır.</a:t>
            </a:r>
          </a:p>
          <a:p>
            <a:pPr eaLnBrk="0" fontAlgn="base" hangingPunct="0">
              <a:lnSpc>
                <a:spcPct val="120000"/>
              </a:lnSpc>
              <a:spcAft>
                <a:spcPct val="0"/>
              </a:spcAft>
              <a:buSzPct val="95000"/>
              <a:defRPr/>
            </a:pPr>
            <a:r>
              <a:rPr lang="tr-TR" sz="2400" dirty="0"/>
              <a:t>Cihazın kapasitesine göre test yapılmalıdır, özellikle test aşamasında, kimyasal yıkama esnasında, cihaz devreleri, serpantin kısımları korunmalı, test ve yıkama sonrasında sisteme su verilmelidir.</a:t>
            </a:r>
          </a:p>
          <a:p>
            <a:pPr eaLnBrk="0" fontAlgn="base" hangingPunct="0">
              <a:lnSpc>
                <a:spcPct val="120000"/>
              </a:lnSpc>
              <a:spcAft>
                <a:spcPct val="0"/>
              </a:spcAft>
              <a:buSzPct val="95000"/>
              <a:defRPr/>
            </a:pPr>
            <a:endParaRPr lang="tr-TR" sz="2400" dirty="0"/>
          </a:p>
          <a:p>
            <a:pPr eaLnBrk="0" fontAlgn="base" hangingPunct="0">
              <a:lnSpc>
                <a:spcPct val="120000"/>
              </a:lnSpc>
              <a:spcAft>
                <a:spcPct val="0"/>
              </a:spcAft>
              <a:buSzPct val="95000"/>
              <a:defRPr/>
            </a:pPr>
            <a:endParaRPr lang="tr-TR" sz="2400" dirty="0"/>
          </a:p>
        </p:txBody>
      </p:sp>
      <p:pic>
        <p:nvPicPr>
          <p:cNvPr id="8" name="Picture 2" descr="C:\Users\DELL-PC\Desktop\MTMD_logo3.jpg">
            <a:extLst>
              <a:ext uri="{FF2B5EF4-FFF2-40B4-BE49-F238E27FC236}">
                <a16:creationId xmlns:a16="http://schemas.microsoft.com/office/drawing/2014/main" id="{DC6F645C-E5B4-4FA8-A4D0-0093F45566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EEA614B4-4B13-4FBC-937D-60A2FDCF6726}"/>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35683EDA-C2BC-4985-89CF-19C45DBC12DF}"/>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AF365A43-7D0A-4666-AF29-ECF3A177A2B5}"/>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236249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55F51AD-780A-4E91-B7FE-D8528A638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5" name="Dikdörtgen 4">
            <a:extLst>
              <a:ext uri="{FF2B5EF4-FFF2-40B4-BE49-F238E27FC236}">
                <a16:creationId xmlns:a16="http://schemas.microsoft.com/office/drawing/2014/main" id="{E0D06636-0919-451D-A2B7-6EAB233D9A8D}"/>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C3106F07-BDDE-4335-A8D2-A2C1D94352F3}"/>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4A76F409-A270-455C-80AB-8DDD34A22099}"/>
              </a:ext>
            </a:extLst>
          </p:cNvPr>
          <p:cNvSpPr txBox="1">
            <a:spLocks/>
          </p:cNvSpPr>
          <p:nvPr/>
        </p:nvSpPr>
        <p:spPr>
          <a:xfrm>
            <a:off x="457200" y="1340768"/>
            <a:ext cx="8229600" cy="47063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Montaj aşamasında Fan-</a:t>
            </a:r>
            <a:r>
              <a:rPr lang="tr-TR" sz="2400" dirty="0" err="1"/>
              <a:t>Coil</a:t>
            </a:r>
            <a:r>
              <a:rPr lang="tr-TR" sz="2400" dirty="0"/>
              <a:t> ve benzeri cihazları kontra tutarak montajlanmalıdır, aksi takdirde serpantin kısmında hasar ve kaçak oluşabilir. </a:t>
            </a:r>
          </a:p>
          <a:p>
            <a:pPr eaLnBrk="0" fontAlgn="base" hangingPunct="0">
              <a:lnSpc>
                <a:spcPct val="120000"/>
              </a:lnSpc>
              <a:spcAft>
                <a:spcPct val="0"/>
              </a:spcAft>
              <a:buSzPct val="95000"/>
              <a:defRPr/>
            </a:pPr>
            <a:r>
              <a:rPr lang="tr-TR" sz="2400" dirty="0" err="1"/>
              <a:t>Sprinkler</a:t>
            </a:r>
            <a:r>
              <a:rPr lang="tr-TR" sz="2400" dirty="0"/>
              <a:t> hassas bir montajdır,  özel anahtarla yapılmalıdır. Anahtar kullanılmaması durumunda, ufak bir hata ile oluşacak  küçük çatlaklar ileride büyük sorunlar yaşatabilir.</a:t>
            </a:r>
          </a:p>
          <a:p>
            <a:pPr eaLnBrk="0" fontAlgn="base" hangingPunct="0">
              <a:lnSpc>
                <a:spcPct val="120000"/>
              </a:lnSpc>
              <a:spcAft>
                <a:spcPct val="0"/>
              </a:spcAft>
              <a:buSzPct val="95000"/>
              <a:defRPr/>
            </a:pPr>
            <a:r>
              <a:rPr lang="tr-TR" sz="2400" dirty="0"/>
              <a:t>İş, kontrollük baskısı ve isteği doğrultusunda değil, belirli bir </a:t>
            </a:r>
            <a:r>
              <a:rPr lang="tr-TR" sz="2400" dirty="0" err="1"/>
              <a:t>metod</a:t>
            </a:r>
            <a:r>
              <a:rPr lang="tr-TR" sz="2400" dirty="0"/>
              <a:t> ve iş sırasına göre yapılmalıdır. Test yapılmamış bölgelere izolasyon yapılmamalıdır. İzolasyonların zarar görmesi durumunda tamiri olmadığından yeniden yapılmak zorunda kalınır.</a:t>
            </a:r>
          </a:p>
          <a:p>
            <a:pPr eaLnBrk="0" fontAlgn="base" hangingPunct="0">
              <a:lnSpc>
                <a:spcPct val="120000"/>
              </a:lnSpc>
              <a:spcAft>
                <a:spcPct val="0"/>
              </a:spcAft>
              <a:buSzPct val="95000"/>
              <a:defRPr/>
            </a:pPr>
            <a:endParaRPr lang="tr-TR" sz="2400" dirty="0">
              <a:highlight>
                <a:srgbClr val="FFFF00"/>
              </a:highlight>
            </a:endParaRPr>
          </a:p>
        </p:txBody>
      </p:sp>
      <p:pic>
        <p:nvPicPr>
          <p:cNvPr id="8" name="Picture 2" descr="C:\Users\DELL-PC\Desktop\MTMD_logo3.jpg">
            <a:extLst>
              <a:ext uri="{FF2B5EF4-FFF2-40B4-BE49-F238E27FC236}">
                <a16:creationId xmlns:a16="http://schemas.microsoft.com/office/drawing/2014/main" id="{4CFE459F-9179-4B71-930F-AD4EB0E3EA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5176C4EB-7F1F-4411-9E04-F46C2AF2B151}"/>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3A1D0199-B5B6-4766-AF4B-22602673F870}"/>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22F8D7D2-A518-40E5-AA0D-17D60927599F}"/>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90268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çerik Yer Tutucusu 2">
            <a:extLst>
              <a:ext uri="{FF2B5EF4-FFF2-40B4-BE49-F238E27FC236}">
                <a16:creationId xmlns:a16="http://schemas.microsoft.com/office/drawing/2014/main" id="{3FA2C435-4085-4D46-806B-BC7C8B72A577}"/>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17" name="Başlık 1">
            <a:extLst>
              <a:ext uri="{FF2B5EF4-FFF2-40B4-BE49-F238E27FC236}">
                <a16:creationId xmlns:a16="http://schemas.microsoft.com/office/drawing/2014/main" id="{275C5BD0-E01E-4013-89FA-AC9516E39BF7}"/>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pic>
        <p:nvPicPr>
          <p:cNvPr id="18" name="Picture 2" descr="C:\Users\DELL-PC\Desktop\MTMD_logo3.jpg">
            <a:extLst>
              <a:ext uri="{FF2B5EF4-FFF2-40B4-BE49-F238E27FC236}">
                <a16:creationId xmlns:a16="http://schemas.microsoft.com/office/drawing/2014/main" id="{4F20EA89-CAD7-45BC-823B-CFB307498D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9" name="Dikdörtgen 18">
            <a:extLst>
              <a:ext uri="{FF2B5EF4-FFF2-40B4-BE49-F238E27FC236}">
                <a16:creationId xmlns:a16="http://schemas.microsoft.com/office/drawing/2014/main" id="{47AA6412-4433-4E81-AED7-836F8010D923}"/>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20" name="Resim 19">
            <a:extLst>
              <a:ext uri="{FF2B5EF4-FFF2-40B4-BE49-F238E27FC236}">
                <a16:creationId xmlns:a16="http://schemas.microsoft.com/office/drawing/2014/main" id="{A7609519-46F1-432F-9C72-02E7D25B1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21" name="Dikdörtgen 20">
            <a:extLst>
              <a:ext uri="{FF2B5EF4-FFF2-40B4-BE49-F238E27FC236}">
                <a16:creationId xmlns:a16="http://schemas.microsoft.com/office/drawing/2014/main" id="{33C16598-2657-48AF-80A7-D97D3DEBBF3A}"/>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22" name="Başlık 1">
            <a:extLst>
              <a:ext uri="{FF2B5EF4-FFF2-40B4-BE49-F238E27FC236}">
                <a16:creationId xmlns:a16="http://schemas.microsoft.com/office/drawing/2014/main" id="{5FACFD89-21AE-4E2E-BBF3-E84311A02D86}"/>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23" name="İçerik Yer Tutucusu 2">
            <a:extLst>
              <a:ext uri="{FF2B5EF4-FFF2-40B4-BE49-F238E27FC236}">
                <a16:creationId xmlns:a16="http://schemas.microsoft.com/office/drawing/2014/main" id="{E6EB0976-A2EE-490B-A344-E0C46381FCCB}"/>
              </a:ext>
            </a:extLst>
          </p:cNvPr>
          <p:cNvSpPr txBox="1">
            <a:spLocks/>
          </p:cNvSpPr>
          <p:nvPr/>
        </p:nvSpPr>
        <p:spPr>
          <a:xfrm>
            <a:off x="457200" y="1340768"/>
            <a:ext cx="8229600" cy="470635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ct val="120000"/>
              </a:lnSpc>
              <a:spcAft>
                <a:spcPct val="0"/>
              </a:spcAft>
              <a:buSzPct val="95000"/>
              <a:buNone/>
              <a:defRPr/>
            </a:pPr>
            <a:r>
              <a:rPr lang="tr-TR" sz="2400" b="1" dirty="0"/>
              <a:t> İMALAT UYGUNSUZLUKLARI VE BUNLARIN GİDERİLMESİ</a:t>
            </a:r>
            <a:endParaRPr lang="tr-TR" sz="2400" dirty="0"/>
          </a:p>
          <a:p>
            <a:pPr eaLnBrk="0" fontAlgn="base" hangingPunct="0">
              <a:lnSpc>
                <a:spcPct val="120000"/>
              </a:lnSpc>
              <a:spcAft>
                <a:spcPct val="0"/>
              </a:spcAft>
              <a:buSzPct val="95000"/>
              <a:defRPr/>
            </a:pPr>
            <a:r>
              <a:rPr lang="tr-TR" sz="2400" dirty="0"/>
              <a:t>Yapılan imalatlar kesinlikle kontrol edilmelidir.</a:t>
            </a:r>
          </a:p>
          <a:p>
            <a:pPr eaLnBrk="0" fontAlgn="base" hangingPunct="0">
              <a:lnSpc>
                <a:spcPct val="120000"/>
              </a:lnSpc>
              <a:spcAft>
                <a:spcPct val="0"/>
              </a:spcAft>
              <a:buSzPct val="95000"/>
              <a:defRPr/>
            </a:pPr>
            <a:r>
              <a:rPr lang="tr-TR" sz="2400" dirty="0"/>
              <a:t>Cihazların montajı içinden çıkan manuel montaj detaylarına göre yapılmalıdır.</a:t>
            </a:r>
          </a:p>
          <a:p>
            <a:pPr eaLnBrk="0" fontAlgn="base" hangingPunct="0">
              <a:lnSpc>
                <a:spcPct val="120000"/>
              </a:lnSpc>
              <a:spcAft>
                <a:spcPct val="0"/>
              </a:spcAft>
              <a:buSzPct val="95000"/>
              <a:defRPr/>
            </a:pPr>
            <a:r>
              <a:rPr lang="tr-TR" sz="2400" dirty="0"/>
              <a:t>Klima santrallerinde </a:t>
            </a:r>
            <a:r>
              <a:rPr lang="tr-TR" sz="2400" dirty="0" err="1"/>
              <a:t>yoğuşma</a:t>
            </a:r>
            <a:r>
              <a:rPr lang="tr-TR" sz="2400" dirty="0"/>
              <a:t> tavası drenajı ve </a:t>
            </a:r>
            <a:r>
              <a:rPr lang="tr-TR" sz="2400" dirty="0" err="1"/>
              <a:t>sifonik</a:t>
            </a:r>
            <a:r>
              <a:rPr lang="tr-TR" sz="2400" dirty="0"/>
              <a:t> bağlantısına  dikkat çok edilmelidir. Aksi durumda sürekli </a:t>
            </a:r>
            <a:r>
              <a:rPr lang="tr-TR" sz="2400" dirty="0" err="1"/>
              <a:t>yoğuşma</a:t>
            </a:r>
            <a:r>
              <a:rPr lang="tr-TR" sz="2400" dirty="0"/>
              <a:t> ve taşma olacaktır.</a:t>
            </a:r>
          </a:p>
          <a:p>
            <a:pPr eaLnBrk="0" fontAlgn="base" hangingPunct="0">
              <a:lnSpc>
                <a:spcPct val="120000"/>
              </a:lnSpc>
              <a:spcAft>
                <a:spcPct val="0"/>
              </a:spcAft>
              <a:buSzPct val="95000"/>
              <a:defRPr/>
            </a:pPr>
            <a:r>
              <a:rPr lang="tr-TR" sz="2400" dirty="0"/>
              <a:t> Titreşimden dolayı pompa bağlantılarında </a:t>
            </a:r>
            <a:r>
              <a:rPr lang="tr-TR" sz="2400" dirty="0" err="1"/>
              <a:t>kompansatör</a:t>
            </a:r>
            <a:r>
              <a:rPr lang="tr-TR" sz="2400" dirty="0"/>
              <a:t> bağlantısı çok önemlidir. Dikkatli yapılmazsa çalışma devresinde oluşacak kasmalar zamanla sorunlara yol açar.</a:t>
            </a:r>
          </a:p>
          <a:p>
            <a:pPr eaLnBrk="0" fontAlgn="base" hangingPunct="0">
              <a:lnSpc>
                <a:spcPct val="120000"/>
              </a:lnSpc>
              <a:spcAft>
                <a:spcPct val="0"/>
              </a:spcAft>
              <a:buSzPct val="95000"/>
              <a:defRPr/>
            </a:pPr>
            <a:r>
              <a:rPr lang="tr-TR" sz="2400" dirty="0"/>
              <a:t>Klima santrallerinde kanal bağlantısı esnek bağlantı olmalı, çok gergin ve kasan bir bağlantı olmamalıdır.</a:t>
            </a:r>
          </a:p>
        </p:txBody>
      </p:sp>
      <p:pic>
        <p:nvPicPr>
          <p:cNvPr id="24" name="Picture 2" descr="C:\Users\DELL-PC\Desktop\MTMD_logo3.jpg">
            <a:extLst>
              <a:ext uri="{FF2B5EF4-FFF2-40B4-BE49-F238E27FC236}">
                <a16:creationId xmlns:a16="http://schemas.microsoft.com/office/drawing/2014/main" id="{93E5ED91-4EAC-41ED-92B6-2206B711E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25" name="Dikdörtgen 24">
            <a:extLst>
              <a:ext uri="{FF2B5EF4-FFF2-40B4-BE49-F238E27FC236}">
                <a16:creationId xmlns:a16="http://schemas.microsoft.com/office/drawing/2014/main" id="{A6738078-764D-464B-B597-0E2CBB21BE2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26" name="Dikdörtgen 25">
            <a:extLst>
              <a:ext uri="{FF2B5EF4-FFF2-40B4-BE49-F238E27FC236}">
                <a16:creationId xmlns:a16="http://schemas.microsoft.com/office/drawing/2014/main" id="{87F84701-02D3-4D6E-ABEF-2B416D3175FC}"/>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27" name="Dikdörtgen 26">
            <a:extLst>
              <a:ext uri="{FF2B5EF4-FFF2-40B4-BE49-F238E27FC236}">
                <a16:creationId xmlns:a16="http://schemas.microsoft.com/office/drawing/2014/main" id="{FBA4CAA8-D08A-48F8-AC29-5240ADB631CE}"/>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217777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32C05EB4-B80F-4DF5-92EA-34263200CA86}"/>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5" name="Başlık 1">
            <a:extLst>
              <a:ext uri="{FF2B5EF4-FFF2-40B4-BE49-F238E27FC236}">
                <a16:creationId xmlns:a16="http://schemas.microsoft.com/office/drawing/2014/main" id="{2E07FEC7-1659-4CFA-8FA5-4138FFF05AE4}"/>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pic>
        <p:nvPicPr>
          <p:cNvPr id="6" name="Picture 2" descr="C:\Users\DELL-PC\Desktop\MTMD_logo3.jpg">
            <a:extLst>
              <a:ext uri="{FF2B5EF4-FFF2-40B4-BE49-F238E27FC236}">
                <a16:creationId xmlns:a16="http://schemas.microsoft.com/office/drawing/2014/main" id="{8043499F-8111-4A83-95E4-A4E0CE1D5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96C4767-20E9-498D-9BBD-CA26F4D3DC8F}"/>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8" name="Resim 7">
            <a:extLst>
              <a:ext uri="{FF2B5EF4-FFF2-40B4-BE49-F238E27FC236}">
                <a16:creationId xmlns:a16="http://schemas.microsoft.com/office/drawing/2014/main" id="{08D96CF1-664D-4F2A-802A-093694F10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9" name="Dikdörtgen 8">
            <a:extLst>
              <a:ext uri="{FF2B5EF4-FFF2-40B4-BE49-F238E27FC236}">
                <a16:creationId xmlns:a16="http://schemas.microsoft.com/office/drawing/2014/main" id="{2A329F42-EC64-4EC8-A84C-4813F68EAB42}"/>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0" name="Başlık 1">
            <a:extLst>
              <a:ext uri="{FF2B5EF4-FFF2-40B4-BE49-F238E27FC236}">
                <a16:creationId xmlns:a16="http://schemas.microsoft.com/office/drawing/2014/main" id="{2A4ACBA8-A581-4DD2-9930-3E3AD20316D9}"/>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11" name="İçerik Yer Tutucusu 2">
            <a:extLst>
              <a:ext uri="{FF2B5EF4-FFF2-40B4-BE49-F238E27FC236}">
                <a16:creationId xmlns:a16="http://schemas.microsoft.com/office/drawing/2014/main" id="{4B4C33B5-1F36-4B70-8859-F2A8E7348FA4}"/>
              </a:ext>
            </a:extLst>
          </p:cNvPr>
          <p:cNvSpPr txBox="1">
            <a:spLocks/>
          </p:cNvSpPr>
          <p:nvPr/>
        </p:nvSpPr>
        <p:spPr>
          <a:xfrm>
            <a:off x="457200" y="1340769"/>
            <a:ext cx="8229600"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Boru devresi ve cihazlarda pislik tutucuların temizlenmesi gerektiğinden montaj esnasında servis yönüne dikkat edilmelidir.</a:t>
            </a:r>
          </a:p>
          <a:p>
            <a:pPr eaLnBrk="0" fontAlgn="base" hangingPunct="0">
              <a:lnSpc>
                <a:spcPct val="120000"/>
              </a:lnSpc>
              <a:spcAft>
                <a:spcPct val="0"/>
              </a:spcAft>
              <a:buSzPct val="95000"/>
              <a:defRPr/>
            </a:pPr>
            <a:r>
              <a:rPr lang="tr-TR" sz="2400" dirty="0"/>
              <a:t>Soğutma devreleri izolasyonunda boşluk bırakılmamalı , </a:t>
            </a:r>
            <a:r>
              <a:rPr lang="tr-TR" sz="2400" dirty="0" err="1"/>
              <a:t>suport</a:t>
            </a:r>
            <a:r>
              <a:rPr lang="tr-TR" sz="2400" dirty="0"/>
              <a:t> noktalarında ve gerekli yerlerde izolasyon takozu kullanılmalı, tüm testlerde kontrol onayı alınmalıdır.</a:t>
            </a:r>
          </a:p>
          <a:p>
            <a:pPr eaLnBrk="0" fontAlgn="base" hangingPunct="0">
              <a:lnSpc>
                <a:spcPct val="120000"/>
              </a:lnSpc>
              <a:spcAft>
                <a:spcPct val="0"/>
              </a:spcAft>
              <a:buSzPct val="95000"/>
              <a:defRPr/>
            </a:pPr>
            <a:endParaRPr lang="tr-TR" sz="2400" dirty="0"/>
          </a:p>
        </p:txBody>
      </p:sp>
      <p:pic>
        <p:nvPicPr>
          <p:cNvPr id="12" name="Picture 2" descr="C:\Users\DELL-PC\Desktop\MTMD_logo3.jpg">
            <a:extLst>
              <a:ext uri="{FF2B5EF4-FFF2-40B4-BE49-F238E27FC236}">
                <a16:creationId xmlns:a16="http://schemas.microsoft.com/office/drawing/2014/main" id="{C94072B6-AF18-4A6A-B743-5FD03BB57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5D63E064-7AE8-4B22-A6CF-117757AFF837}"/>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4" name="Dikdörtgen 13">
            <a:extLst>
              <a:ext uri="{FF2B5EF4-FFF2-40B4-BE49-F238E27FC236}">
                <a16:creationId xmlns:a16="http://schemas.microsoft.com/office/drawing/2014/main" id="{8580F44B-6B80-41C9-9A22-45CF30BA505F}"/>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5" name="Dikdörtgen 14">
            <a:extLst>
              <a:ext uri="{FF2B5EF4-FFF2-40B4-BE49-F238E27FC236}">
                <a16:creationId xmlns:a16="http://schemas.microsoft.com/office/drawing/2014/main" id="{8C493A6A-926A-4ACD-99D2-7FD18DA7491E}"/>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263464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A833F7-861C-499C-B620-40A6775A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 y="810872"/>
            <a:ext cx="9144000" cy="5545018"/>
          </a:xfrm>
          <a:prstGeom prst="rect">
            <a:avLst/>
          </a:prstGeom>
        </p:spPr>
      </p:pic>
      <p:sp>
        <p:nvSpPr>
          <p:cNvPr id="5" name="Dikdörtgen 4">
            <a:extLst>
              <a:ext uri="{FF2B5EF4-FFF2-40B4-BE49-F238E27FC236}">
                <a16:creationId xmlns:a16="http://schemas.microsoft.com/office/drawing/2014/main" id="{F057A179-2EC9-4899-A2B9-E4AABCFEC0C2}"/>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6CCB24FF-6564-4E25-9421-F14FCC08C64A}"/>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C44885AB-88E4-421F-BDF0-F25576F35BD4}"/>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8" name="Picture 2" descr="C:\Users\DELL-PC\Desktop\MTMD_logo3.jpg">
            <a:extLst>
              <a:ext uri="{FF2B5EF4-FFF2-40B4-BE49-F238E27FC236}">
                <a16:creationId xmlns:a16="http://schemas.microsoft.com/office/drawing/2014/main" id="{52F55A81-0F7A-4143-AA44-901BD2E93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AA524AD4-234E-4888-B2A7-6B0013513B3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03111A6A-4613-48AB-9C08-FEF3E4A938D7}"/>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E2361322-61CC-486E-94FE-3C6432961A68}"/>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graphicFrame>
        <p:nvGraphicFramePr>
          <p:cNvPr id="3" name="Tablo 2"/>
          <p:cNvGraphicFramePr>
            <a:graphicFrameLocks noGrp="1"/>
          </p:cNvGraphicFramePr>
          <p:nvPr>
            <p:extLst>
              <p:ext uri="{D42A27DB-BD31-4B8C-83A1-F6EECF244321}">
                <p14:modId xmlns:p14="http://schemas.microsoft.com/office/powerpoint/2010/main" val="2294944530"/>
              </p:ext>
            </p:extLst>
          </p:nvPr>
        </p:nvGraphicFramePr>
        <p:xfrm>
          <a:off x="394568" y="1001371"/>
          <a:ext cx="3401863" cy="4537144"/>
        </p:xfrm>
        <a:graphic>
          <a:graphicData uri="http://schemas.openxmlformats.org/drawingml/2006/table">
            <a:tbl>
              <a:tblPr/>
              <a:tblGrid>
                <a:gridCol w="124692">
                  <a:extLst>
                    <a:ext uri="{9D8B030D-6E8A-4147-A177-3AD203B41FA5}">
                      <a16:colId xmlns:a16="http://schemas.microsoft.com/office/drawing/2014/main" val="3688044290"/>
                    </a:ext>
                  </a:extLst>
                </a:gridCol>
                <a:gridCol w="119897">
                  <a:extLst>
                    <a:ext uri="{9D8B030D-6E8A-4147-A177-3AD203B41FA5}">
                      <a16:colId xmlns:a16="http://schemas.microsoft.com/office/drawing/2014/main" val="142157721"/>
                    </a:ext>
                  </a:extLst>
                </a:gridCol>
                <a:gridCol w="148672">
                  <a:extLst>
                    <a:ext uri="{9D8B030D-6E8A-4147-A177-3AD203B41FA5}">
                      <a16:colId xmlns:a16="http://schemas.microsoft.com/office/drawing/2014/main" val="3990492084"/>
                    </a:ext>
                  </a:extLst>
                </a:gridCol>
                <a:gridCol w="119897">
                  <a:extLst>
                    <a:ext uri="{9D8B030D-6E8A-4147-A177-3AD203B41FA5}">
                      <a16:colId xmlns:a16="http://schemas.microsoft.com/office/drawing/2014/main" val="3744971823"/>
                    </a:ext>
                  </a:extLst>
                </a:gridCol>
                <a:gridCol w="67142">
                  <a:extLst>
                    <a:ext uri="{9D8B030D-6E8A-4147-A177-3AD203B41FA5}">
                      <a16:colId xmlns:a16="http://schemas.microsoft.com/office/drawing/2014/main" val="4261293160"/>
                    </a:ext>
                  </a:extLst>
                </a:gridCol>
                <a:gridCol w="67142">
                  <a:extLst>
                    <a:ext uri="{9D8B030D-6E8A-4147-A177-3AD203B41FA5}">
                      <a16:colId xmlns:a16="http://schemas.microsoft.com/office/drawing/2014/main" val="1164315371"/>
                    </a:ext>
                  </a:extLst>
                </a:gridCol>
                <a:gridCol w="206222">
                  <a:extLst>
                    <a:ext uri="{9D8B030D-6E8A-4147-A177-3AD203B41FA5}">
                      <a16:colId xmlns:a16="http://schemas.microsoft.com/office/drawing/2014/main" val="303697563"/>
                    </a:ext>
                  </a:extLst>
                </a:gridCol>
                <a:gridCol w="91121">
                  <a:extLst>
                    <a:ext uri="{9D8B030D-6E8A-4147-A177-3AD203B41FA5}">
                      <a16:colId xmlns:a16="http://schemas.microsoft.com/office/drawing/2014/main" val="3886610534"/>
                    </a:ext>
                  </a:extLst>
                </a:gridCol>
                <a:gridCol w="105509">
                  <a:extLst>
                    <a:ext uri="{9D8B030D-6E8A-4147-A177-3AD203B41FA5}">
                      <a16:colId xmlns:a16="http://schemas.microsoft.com/office/drawing/2014/main" val="3915974488"/>
                    </a:ext>
                  </a:extLst>
                </a:gridCol>
                <a:gridCol w="100713">
                  <a:extLst>
                    <a:ext uri="{9D8B030D-6E8A-4147-A177-3AD203B41FA5}">
                      <a16:colId xmlns:a16="http://schemas.microsoft.com/office/drawing/2014/main" val="4075444228"/>
                    </a:ext>
                  </a:extLst>
                </a:gridCol>
                <a:gridCol w="67142">
                  <a:extLst>
                    <a:ext uri="{9D8B030D-6E8A-4147-A177-3AD203B41FA5}">
                      <a16:colId xmlns:a16="http://schemas.microsoft.com/office/drawing/2014/main" val="4153613055"/>
                    </a:ext>
                  </a:extLst>
                </a:gridCol>
                <a:gridCol w="124692">
                  <a:extLst>
                    <a:ext uri="{9D8B030D-6E8A-4147-A177-3AD203B41FA5}">
                      <a16:colId xmlns:a16="http://schemas.microsoft.com/office/drawing/2014/main" val="368161058"/>
                    </a:ext>
                  </a:extLst>
                </a:gridCol>
                <a:gridCol w="167855">
                  <a:extLst>
                    <a:ext uri="{9D8B030D-6E8A-4147-A177-3AD203B41FA5}">
                      <a16:colId xmlns:a16="http://schemas.microsoft.com/office/drawing/2014/main" val="3910004635"/>
                    </a:ext>
                  </a:extLst>
                </a:gridCol>
                <a:gridCol w="177447">
                  <a:extLst>
                    <a:ext uri="{9D8B030D-6E8A-4147-A177-3AD203B41FA5}">
                      <a16:colId xmlns:a16="http://schemas.microsoft.com/office/drawing/2014/main" val="398645135"/>
                    </a:ext>
                  </a:extLst>
                </a:gridCol>
                <a:gridCol w="148672">
                  <a:extLst>
                    <a:ext uri="{9D8B030D-6E8A-4147-A177-3AD203B41FA5}">
                      <a16:colId xmlns:a16="http://schemas.microsoft.com/office/drawing/2014/main" val="362088242"/>
                    </a:ext>
                  </a:extLst>
                </a:gridCol>
                <a:gridCol w="86325">
                  <a:extLst>
                    <a:ext uri="{9D8B030D-6E8A-4147-A177-3AD203B41FA5}">
                      <a16:colId xmlns:a16="http://schemas.microsoft.com/office/drawing/2014/main" val="3405390852"/>
                    </a:ext>
                  </a:extLst>
                </a:gridCol>
                <a:gridCol w="89523">
                  <a:extLst>
                    <a:ext uri="{9D8B030D-6E8A-4147-A177-3AD203B41FA5}">
                      <a16:colId xmlns:a16="http://schemas.microsoft.com/office/drawing/2014/main" val="3758572571"/>
                    </a:ext>
                  </a:extLst>
                </a:gridCol>
                <a:gridCol w="121495">
                  <a:extLst>
                    <a:ext uri="{9D8B030D-6E8A-4147-A177-3AD203B41FA5}">
                      <a16:colId xmlns:a16="http://schemas.microsoft.com/office/drawing/2014/main" val="4051955970"/>
                    </a:ext>
                  </a:extLst>
                </a:gridCol>
                <a:gridCol w="124692">
                  <a:extLst>
                    <a:ext uri="{9D8B030D-6E8A-4147-A177-3AD203B41FA5}">
                      <a16:colId xmlns:a16="http://schemas.microsoft.com/office/drawing/2014/main" val="2677375221"/>
                    </a:ext>
                  </a:extLst>
                </a:gridCol>
                <a:gridCol w="52754">
                  <a:extLst>
                    <a:ext uri="{9D8B030D-6E8A-4147-A177-3AD203B41FA5}">
                      <a16:colId xmlns:a16="http://schemas.microsoft.com/office/drawing/2014/main" val="3338196270"/>
                    </a:ext>
                  </a:extLst>
                </a:gridCol>
                <a:gridCol w="51156">
                  <a:extLst>
                    <a:ext uri="{9D8B030D-6E8A-4147-A177-3AD203B41FA5}">
                      <a16:colId xmlns:a16="http://schemas.microsoft.com/office/drawing/2014/main" val="109054406"/>
                    </a:ext>
                  </a:extLst>
                </a:gridCol>
                <a:gridCol w="239793">
                  <a:extLst>
                    <a:ext uri="{9D8B030D-6E8A-4147-A177-3AD203B41FA5}">
                      <a16:colId xmlns:a16="http://schemas.microsoft.com/office/drawing/2014/main" val="1602981196"/>
                    </a:ext>
                  </a:extLst>
                </a:gridCol>
                <a:gridCol w="91121">
                  <a:extLst>
                    <a:ext uri="{9D8B030D-6E8A-4147-A177-3AD203B41FA5}">
                      <a16:colId xmlns:a16="http://schemas.microsoft.com/office/drawing/2014/main" val="2789101524"/>
                    </a:ext>
                  </a:extLst>
                </a:gridCol>
                <a:gridCol w="108707">
                  <a:extLst>
                    <a:ext uri="{9D8B030D-6E8A-4147-A177-3AD203B41FA5}">
                      <a16:colId xmlns:a16="http://schemas.microsoft.com/office/drawing/2014/main" val="2650603963"/>
                    </a:ext>
                  </a:extLst>
                </a:gridCol>
                <a:gridCol w="121495">
                  <a:extLst>
                    <a:ext uri="{9D8B030D-6E8A-4147-A177-3AD203B41FA5}">
                      <a16:colId xmlns:a16="http://schemas.microsoft.com/office/drawing/2014/main" val="1637939428"/>
                    </a:ext>
                  </a:extLst>
                </a:gridCol>
                <a:gridCol w="83128">
                  <a:extLst>
                    <a:ext uri="{9D8B030D-6E8A-4147-A177-3AD203B41FA5}">
                      <a16:colId xmlns:a16="http://schemas.microsoft.com/office/drawing/2014/main" val="3647092598"/>
                    </a:ext>
                  </a:extLst>
                </a:gridCol>
                <a:gridCol w="33571">
                  <a:extLst>
                    <a:ext uri="{9D8B030D-6E8A-4147-A177-3AD203B41FA5}">
                      <a16:colId xmlns:a16="http://schemas.microsoft.com/office/drawing/2014/main" val="1909267473"/>
                    </a:ext>
                  </a:extLst>
                </a:gridCol>
                <a:gridCol w="105509">
                  <a:extLst>
                    <a:ext uri="{9D8B030D-6E8A-4147-A177-3AD203B41FA5}">
                      <a16:colId xmlns:a16="http://schemas.microsoft.com/office/drawing/2014/main" val="1745240325"/>
                    </a:ext>
                  </a:extLst>
                </a:gridCol>
                <a:gridCol w="255779">
                  <a:extLst>
                    <a:ext uri="{9D8B030D-6E8A-4147-A177-3AD203B41FA5}">
                      <a16:colId xmlns:a16="http://schemas.microsoft.com/office/drawing/2014/main" val="2314738939"/>
                    </a:ext>
                  </a:extLst>
                </a:gridCol>
              </a:tblGrid>
              <a:tr h="86815">
                <a:tc gridSpan="29">
                  <a:txBody>
                    <a:bodyPr/>
                    <a:lstStyle/>
                    <a:p>
                      <a:pPr algn="ctr" fontAlgn="t"/>
                      <a:r>
                        <a:rPr lang="tr-TR" sz="600" b="1" i="0" u="none" strike="noStrike">
                          <a:effectLst/>
                          <a:latin typeface="Tahoma" panose="020B0604030504040204" pitchFamily="34" charset="0"/>
                        </a:rPr>
                        <a:t>SWİSS OTEL YENİLEME PROJESİ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51805279"/>
                  </a:ext>
                </a:extLst>
              </a:tr>
              <a:tr h="120577">
                <a:tc gridSpan="29">
                  <a:txBody>
                    <a:bodyPr/>
                    <a:lstStyle/>
                    <a:p>
                      <a:pPr algn="ctr" fontAlgn="b"/>
                      <a:r>
                        <a:rPr lang="tr-TR" sz="500" b="1" i="0" u="none" strike="noStrike">
                          <a:effectLst/>
                          <a:latin typeface="Tahoma" panose="020B0604030504040204" pitchFamily="34" charset="0"/>
                        </a:rPr>
                        <a:t>MEKANİK İŞLERİ  TEST FORMU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93572467"/>
                  </a:ext>
                </a:extLst>
              </a:tr>
              <a:tr h="101284">
                <a:tc gridSpan="10">
                  <a:txBody>
                    <a:bodyPr/>
                    <a:lstStyle/>
                    <a:p>
                      <a:pPr algn="ctr" fontAlgn="b"/>
                      <a:r>
                        <a:rPr lang="tr-TR" sz="500" b="0" i="0" u="none" strike="noStrike">
                          <a:effectLst/>
                          <a:latin typeface="Tahoma" panose="020B0604030504040204" pitchFamily="34" charset="0"/>
                        </a:rPr>
                        <a:t>İlgili Disiplin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gridSpan="5">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6">
                  <a:txBody>
                    <a:bodyPr/>
                    <a:lstStyle/>
                    <a:p>
                      <a:pPr algn="ctr" fontAlgn="b"/>
                      <a:r>
                        <a:rPr lang="tr-TR" sz="500" b="0" i="0" u="none" strike="noStrike">
                          <a:effectLst/>
                          <a:latin typeface="Tahoma" panose="020B0604030504040204" pitchFamily="34" charset="0"/>
                        </a:rPr>
                        <a:t>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b"/>
                      <a:r>
                        <a:rPr lang="tr-TR" sz="500" b="0" i="0" u="none" strike="noStrike">
                          <a:effectLst/>
                          <a:latin typeface="Tahoma" panose="020B0604030504040204" pitchFamily="34" charset="0"/>
                        </a:rPr>
                        <a:t>Test Formu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500" b="0" i="0" u="none" strike="noStrike">
                          <a:solidFill>
                            <a:srgbClr val="969696"/>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969696"/>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969696"/>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969696"/>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29747322"/>
                  </a:ext>
                </a:extLst>
              </a:tr>
              <a:tr h="221861">
                <a:tc gridSpan="10">
                  <a:txBody>
                    <a:bodyPr/>
                    <a:lstStyle/>
                    <a:p>
                      <a:pPr algn="ctr" fontAlgn="ctr"/>
                      <a:r>
                        <a:rPr lang="pt-BR" sz="700" b="0" i="0" u="none" strike="noStrike">
                          <a:effectLst/>
                          <a:latin typeface="Tahoma" panose="020B0604030504040204" pitchFamily="34" charset="0"/>
                        </a:rPr>
                        <a:t>M E K A N İ 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6">
                  <a:txBody>
                    <a:bodyPr/>
                    <a:lstStyle/>
                    <a:p>
                      <a:pPr algn="ctr" fontAlgn="ctr"/>
                      <a:r>
                        <a:rPr lang="tr-TR" sz="700" b="0" i="0" u="none" strike="noStrike">
                          <a:effectLst/>
                          <a:latin typeface="Tahoma" panose="020B0604030504040204" pitchFamily="34" charset="0"/>
                        </a:rPr>
                        <a:t>13.12.2014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r" fontAlgn="ctr"/>
                      <a:r>
                        <a:rPr lang="tr-TR" sz="600" b="1"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600" b="1" i="0" u="none" strike="noStrike">
                          <a:effectLst/>
                          <a:latin typeface="Tahoma" panose="020B0604030504040204" pitchFamily="34" charset="0"/>
                        </a:rPr>
                        <a:t>344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0030269"/>
                  </a:ext>
                </a:extLst>
              </a:tr>
              <a:tr h="149515">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tr-TR" sz="500" b="0" i="0" u="none" strike="noStrike">
                          <a:effectLst/>
                          <a:latin typeface="Tahoma" panose="020B0604030504040204" pitchFamily="34" charset="0"/>
                        </a:rPr>
                        <a:t>PAFTA  NO</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18">
                  <a:txBody>
                    <a:bodyPr/>
                    <a:lstStyle/>
                    <a:p>
                      <a:pPr algn="l" fontAlgn="ctr"/>
                      <a:r>
                        <a:rPr lang="tr-TR" sz="500" b="0" i="0" u="none" strike="noStrike">
                          <a:effectLst/>
                          <a:latin typeface="Tahoma" panose="020B0604030504040204" pitchFamily="34" charset="0"/>
                        </a:rPr>
                        <a:t>WEST BLOK LOFT (L14-L15)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8112538"/>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b"/>
                      <a:r>
                        <a:rPr lang="tr-TR" sz="500" b="0" i="0" u="none" strike="noStrike">
                          <a:effectLst/>
                          <a:latin typeface="Tahoma" panose="020B0604030504040204" pitchFamily="34" charset="0"/>
                        </a:rPr>
                        <a:t>TEST AKIŞKANI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4">
                  <a:txBody>
                    <a:bodyPr/>
                    <a:lstStyle/>
                    <a:p>
                      <a:pPr algn="ctr" fontAlgn="ctr"/>
                      <a:r>
                        <a:rPr lang="tr-TR" sz="500" b="0" i="0" u="none" strike="noStrike">
                          <a:effectLst/>
                          <a:latin typeface="Tahoma" panose="020B0604030504040204" pitchFamily="34" charset="0"/>
                        </a:rPr>
                        <a:t>SU</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61740708"/>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500" b="0" i="0" u="none" strike="noStrike">
                          <a:effectLst/>
                          <a:latin typeface="Tahoma" panose="020B0604030504040204" pitchFamily="34" charset="0"/>
                        </a:rPr>
                        <a:t>TESİSAT ADI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4">
                  <a:txBody>
                    <a:bodyPr/>
                    <a:lstStyle/>
                    <a:p>
                      <a:pPr algn="ctr" fontAlgn="ctr"/>
                      <a:r>
                        <a:rPr lang="tr-TR" sz="500" b="0" i="0" u="none" strike="noStrike">
                          <a:effectLst/>
                          <a:latin typeface="Tahoma" panose="020B0604030504040204" pitchFamily="34" charset="0"/>
                        </a:rPr>
                        <a:t>Yangın Tesisatı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7">
                  <a:txBody>
                    <a:bodyPr/>
                    <a:lstStyle/>
                    <a:p>
                      <a:pPr algn="ctr" fontAlgn="ctr"/>
                      <a:r>
                        <a:rPr lang="tr-TR" sz="500" b="0" i="0" u="none" strike="noStrike">
                          <a:effectLst/>
                          <a:latin typeface="Tahoma" panose="020B0604030504040204" pitchFamily="34" charset="0"/>
                        </a:rPr>
                        <a:t>   8 saat /  10 bar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9752295"/>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6">
                  <a:txBody>
                    <a:bodyPr/>
                    <a:lstStyle/>
                    <a:p>
                      <a:pPr algn="ctr" fontAlgn="ctr"/>
                      <a:r>
                        <a:rPr lang="tr-TR" sz="500" b="0" i="0" u="none" strike="noStrike">
                          <a:effectLst/>
                          <a:latin typeface="Tahoma" panose="020B0604030504040204" pitchFamily="34" charset="0"/>
                        </a:rPr>
                        <a:t>Isıtma-Soğutma Tesisatı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6">
                  <a:txBody>
                    <a:bodyPr/>
                    <a:lstStyle/>
                    <a:p>
                      <a:pPr algn="ctr" fontAlgn="ctr"/>
                      <a:r>
                        <a:rPr lang="tr-TR" sz="500" b="0" i="0" u="none" strike="noStrike">
                          <a:effectLst/>
                          <a:latin typeface="Tahoma" panose="020B0604030504040204" pitchFamily="34" charset="0"/>
                        </a:rPr>
                        <a:t>        8 saat /  10 bar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72891301"/>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6">
                  <a:txBody>
                    <a:bodyPr/>
                    <a:lstStyle/>
                    <a:p>
                      <a:pPr algn="ctr" fontAlgn="ctr"/>
                      <a:r>
                        <a:rPr lang="tr-TR" sz="500" b="0" i="0" u="none" strike="noStrike">
                          <a:effectLst/>
                          <a:latin typeface="Tahoma" panose="020B0604030504040204" pitchFamily="34" charset="0"/>
                        </a:rPr>
                        <a:t>Temizsu  Tesisatı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6">
                  <a:txBody>
                    <a:bodyPr/>
                    <a:lstStyle/>
                    <a:p>
                      <a:pPr algn="ctr" fontAlgn="ctr"/>
                      <a:r>
                        <a:rPr lang="tr-TR" sz="500" b="0" i="0" u="none" strike="noStrike">
                          <a:effectLst/>
                          <a:latin typeface="Tahoma" panose="020B0604030504040204" pitchFamily="34" charset="0"/>
                        </a:rPr>
                        <a:t>        8 saat / 10 bar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76889241"/>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5">
                  <a:txBody>
                    <a:bodyPr/>
                    <a:lstStyle/>
                    <a:p>
                      <a:pPr algn="ctr" fontAlgn="ctr"/>
                      <a:r>
                        <a:rPr lang="tr-TR" sz="500" b="0" i="0" u="none" strike="noStrike">
                          <a:effectLst/>
                          <a:latin typeface="Tahoma" panose="020B0604030504040204" pitchFamily="34" charset="0"/>
                        </a:rPr>
                        <a:t>  Atıksu (Akar Test)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ctr"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ctr"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51653866"/>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b"/>
                      <a:r>
                        <a:rPr lang="tr-TR" sz="500" b="0" i="0" u="none" strike="noStrike">
                          <a:effectLst/>
                          <a:latin typeface="Tahoma" panose="020B0604030504040204" pitchFamily="34" charset="0"/>
                        </a:rPr>
                        <a:t>TESİSATIN YERİ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18">
                  <a:txBody>
                    <a:bodyPr/>
                    <a:lstStyle/>
                    <a:p>
                      <a:pPr algn="l" fontAlgn="ctr"/>
                      <a:r>
                        <a:rPr lang="tr-TR" sz="500" b="0" i="0" u="none" strike="noStrike">
                          <a:effectLst/>
                          <a:latin typeface="Tahoma" panose="020B0604030504040204" pitchFamily="34" charset="0"/>
                        </a:rPr>
                        <a:t>WP LOFT A-1453 Pis-Gri Su Hattı</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821186"/>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500" b="0" i="0" u="none" strike="noStrike">
                          <a:effectLst/>
                          <a:latin typeface="Tahoma" panose="020B0604030504040204" pitchFamily="34" charset="0"/>
                        </a:rPr>
                        <a:t>TEST BASINCI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11">
                  <a:txBody>
                    <a:bodyPr/>
                    <a:lstStyle/>
                    <a:p>
                      <a:pPr algn="l" fontAlgn="ctr"/>
                      <a:r>
                        <a:rPr lang="tr-TR" sz="500" b="0" i="0" u="none" strike="noStrike">
                          <a:effectLst/>
                          <a:latin typeface="Tahoma" panose="020B0604030504040204" pitchFamily="34" charset="0"/>
                        </a:rPr>
                        <a:t>AKAR SU TESTİ</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07817517"/>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500" b="0" i="0" u="none" strike="noStrike">
                          <a:effectLst/>
                          <a:latin typeface="Tahoma" panose="020B0604030504040204" pitchFamily="34" charset="0"/>
                        </a:rPr>
                        <a:t>TEST SÜRESİ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17">
                  <a:txBody>
                    <a:bodyPr/>
                    <a:lstStyle/>
                    <a:p>
                      <a:pPr algn="l" fontAlgn="ctr"/>
                      <a:r>
                        <a:rPr lang="tr-TR" sz="500" b="0" i="0" u="none" strike="noStrike">
                          <a:effectLst/>
                          <a:latin typeface="Tahoma" panose="020B0604030504040204" pitchFamily="34" charset="0"/>
                        </a:rPr>
                        <a: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132454"/>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tr-TR" sz="500" b="0" i="0" u="none" strike="noStrike">
                          <a:effectLst/>
                          <a:latin typeface="Tahoma" panose="020B0604030504040204" pitchFamily="34" charset="0"/>
                        </a:rPr>
                        <a:t>TEST ENSTRUMANI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a:t>
                      </a: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17">
                  <a:txBody>
                    <a:bodyPr/>
                    <a:lstStyle/>
                    <a:p>
                      <a:pPr algn="l" fontAlgn="ctr"/>
                      <a:r>
                        <a:rPr lang="tr-TR" sz="500" b="0" i="0" u="none" strike="noStrike">
                          <a:effectLst/>
                          <a:latin typeface="Tahoma" panose="020B0604030504040204" pitchFamily="34" charset="0"/>
                        </a:rPr>
                        <a:t>TEST POMPASI, MANOMETRE, </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2088791301"/>
                  </a:ext>
                </a:extLst>
              </a:tr>
              <a:tr h="10610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tr-TR" sz="500" b="1" i="0" u="none" strike="noStrike">
                          <a:effectLst/>
                          <a:latin typeface="Tahoma" panose="020B0604030504040204" pitchFamily="34" charset="0"/>
                        </a:rPr>
                        <a:t>Test Başlangıcı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500" b="1" i="0" u="none" strike="noStrike">
                          <a:effectLst/>
                          <a:latin typeface="Tahoma" panose="020B0604030504040204" pitchFamily="34" charset="0"/>
                        </a:rPr>
                        <a:t>Test Bitişi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1"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7178901"/>
                  </a:ext>
                </a:extLst>
              </a:tr>
              <a:tr h="77169">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840326"/>
                  </a:ext>
                </a:extLst>
              </a:tr>
              <a:tr h="10803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a:noFill/>
                    </a:lnR>
                    <a:lnT>
                      <a:noFill/>
                    </a:lnT>
                    <a:lnB>
                      <a:noFill/>
                    </a:lnB>
                  </a:tcPr>
                </a:tc>
                <a:tc gridSpan="2">
                  <a:txBody>
                    <a:bodyPr/>
                    <a:lstStyle/>
                    <a:p>
                      <a:pPr algn="l" fontAlgn="ctr"/>
                      <a:r>
                        <a:rPr lang="tr-TR" sz="500" b="0" i="0" u="none" strike="noStrike">
                          <a:effectLst/>
                          <a:latin typeface="Tahoma" panose="020B0604030504040204" pitchFamily="34" charset="0"/>
                        </a:rPr>
                        <a:t>SAAT</a:t>
                      </a:r>
                    </a:p>
                  </a:txBody>
                  <a:tcPr marL="0" marR="0" marT="0" marB="0" anchor="ctr">
                    <a:lnL>
                      <a:noFill/>
                    </a:lnL>
                    <a:lnR>
                      <a:noFill/>
                    </a:lnR>
                    <a:lnT>
                      <a:noFill/>
                    </a:lnT>
                    <a:lnB>
                      <a:noFill/>
                    </a:lnB>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gridSpan="5">
                  <a:txBody>
                    <a:bodyPr/>
                    <a:lstStyle/>
                    <a:p>
                      <a:pPr algn="ctr" fontAlgn="ctr"/>
                      <a:r>
                        <a:rPr lang="tr-TR" sz="700" b="0" i="0" u="none" strike="noStrike">
                          <a:effectLst/>
                          <a:latin typeface="Tahoma" panose="020B0604030504040204" pitchFamily="34" charset="0"/>
                        </a:rPr>
                        <a:t>10:00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500" b="0" i="0" u="none" strike="noStrike">
                        <a:effectLst/>
                        <a:latin typeface="Tahoma" panose="020B0604030504040204" pitchFamily="34" charset="0"/>
                      </a:endParaRPr>
                    </a:p>
                  </a:txBody>
                  <a:tcPr marL="0" marR="0" marT="0"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w="6350" cap="flat" cmpd="sng" algn="ctr">
                      <a:solidFill>
                        <a:srgbClr val="000000"/>
                      </a:solidFill>
                      <a:prstDash val="dot"/>
                      <a:round/>
                      <a:headEnd type="none" w="med" len="med"/>
                      <a:tailEnd type="none" w="med" len="med"/>
                    </a:lnR>
                    <a:lnT>
                      <a:noFill/>
                    </a:lnT>
                    <a:lnB>
                      <a:noFill/>
                    </a:lnB>
                  </a:tcPr>
                </a:tc>
                <a:tc gridSpan="4">
                  <a:txBody>
                    <a:bodyPr/>
                    <a:lstStyle/>
                    <a:p>
                      <a:pPr algn="ctr" fontAlgn="ctr"/>
                      <a:r>
                        <a:rPr lang="tr-TR" sz="700" b="0" i="0" u="none" strike="noStrike">
                          <a:effectLst/>
                          <a:latin typeface="Tahoma" panose="020B0604030504040204" pitchFamily="34" charset="0"/>
                        </a:rPr>
                        <a:t>18:00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tr-TR" sz="500" b="0" i="0" u="none" strike="noStrike">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2877116"/>
                  </a:ext>
                </a:extLst>
              </a:tr>
              <a:tr h="77169">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8141304"/>
                  </a:ext>
                </a:extLst>
              </a:tr>
              <a:tr h="108037">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500" b="0" i="0" u="none" strike="noStrike">
                          <a:effectLst/>
                          <a:latin typeface="Tahoma" panose="020B0604030504040204" pitchFamily="34" charset="0"/>
                        </a:rPr>
                        <a:t>BASINÇ</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gridSpan="5">
                  <a:txBody>
                    <a:bodyPr/>
                    <a:lstStyle/>
                    <a:p>
                      <a:pPr algn="ctr" fontAlgn="ctr"/>
                      <a:r>
                        <a:rPr lang="tr-TR" sz="700" b="0" i="0" u="none" strike="noStrike">
                          <a:effectLst/>
                          <a:latin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500" b="0" i="0" u="none" strike="noStrike">
                          <a:effectLst/>
                          <a:latin typeface="Tahoma" panose="020B0604030504040204" pitchFamily="34" charset="0"/>
                        </a:rPr>
                        <a:t>BAR</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gridSpan="4">
                  <a:txBody>
                    <a:bodyPr/>
                    <a:lstStyle/>
                    <a:p>
                      <a:pPr algn="ctr" fontAlgn="ctr"/>
                      <a:r>
                        <a:rPr lang="tr-TR" sz="700" b="0" i="0" u="none" strike="noStrike">
                          <a:effectLst/>
                          <a:latin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l" fontAlgn="b"/>
                      <a:r>
                        <a:rPr lang="tr-TR" sz="500" b="0" i="0" u="none" strike="noStrike">
                          <a:effectLst/>
                          <a:latin typeface="Tahoma" panose="020B0604030504040204" pitchFamily="34" charset="0"/>
                        </a:rPr>
                        <a:t>BAR</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1579019"/>
                  </a:ext>
                </a:extLst>
              </a:tr>
              <a:tr h="77169">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560164"/>
                  </a:ext>
                </a:extLst>
              </a:tr>
              <a:tr h="96461">
                <a:tc gridSpan="29">
                  <a:txBody>
                    <a:bodyPr/>
                    <a:lstStyle/>
                    <a:p>
                      <a:pPr algn="l" fontAlgn="ctr"/>
                      <a:r>
                        <a:rPr lang="tr-TR" sz="500" b="1" i="0" u="none" strike="noStrike">
                          <a:effectLst/>
                          <a:latin typeface="Tahoma" panose="020B0604030504040204" pitchFamily="34" charset="0"/>
                        </a:rPr>
                        <a:t>Ekler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72988614"/>
                  </a:ext>
                </a:extLst>
              </a:tr>
              <a:tr h="115754">
                <a:tc gridSpan="29">
                  <a:txBody>
                    <a:bodyPr/>
                    <a:lstStyle/>
                    <a:p>
                      <a:pPr algn="ctr" fontAlgn="ctr"/>
                      <a:r>
                        <a:rPr lang="tr-TR" sz="500" b="0"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12528869"/>
                  </a:ext>
                </a:extLst>
              </a:tr>
              <a:tr h="115754">
                <a:tc gridSpan="29">
                  <a:txBody>
                    <a:bodyPr/>
                    <a:lstStyle/>
                    <a:p>
                      <a:pPr algn="ctr" fontAlgn="ctr"/>
                      <a:r>
                        <a:rPr lang="tr-TR" sz="500" b="0"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465043"/>
                  </a:ext>
                </a:extLst>
              </a:tr>
              <a:tr h="115754">
                <a:tc gridSpan="29">
                  <a:txBody>
                    <a:bodyPr/>
                    <a:lstStyle/>
                    <a:p>
                      <a:pPr algn="ctr" fontAlgn="ctr"/>
                      <a:r>
                        <a:rPr lang="tr-TR" sz="500" b="0"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4004345"/>
                  </a:ext>
                </a:extLst>
              </a:tr>
              <a:tr h="96461">
                <a:tc gridSpan="29">
                  <a:txBody>
                    <a:bodyPr/>
                    <a:lstStyle/>
                    <a:p>
                      <a:pPr algn="l" fontAlgn="ctr"/>
                      <a:r>
                        <a:rPr lang="tr-TR" sz="500" b="1" i="0" u="none" strike="noStrike">
                          <a:effectLst/>
                          <a:latin typeface="Tahoma" panose="020B0604030504040204" pitchFamily="34" charset="0"/>
                        </a:rPr>
                        <a:t>İşveren'in Notları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66442300"/>
                  </a:ext>
                </a:extLst>
              </a:tr>
              <a:tr h="115754">
                <a:tc gridSpan="29">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68748468"/>
                  </a:ext>
                </a:extLst>
              </a:tr>
              <a:tr h="115754">
                <a:tc gridSpan="29">
                  <a:txBody>
                    <a:bodyPr/>
                    <a:lstStyle/>
                    <a:p>
                      <a:pPr algn="ctr" fontAlgn="ctr"/>
                      <a:r>
                        <a:rPr lang="tr-TR" sz="500" b="0"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88105895"/>
                  </a:ext>
                </a:extLst>
              </a:tr>
              <a:tr h="115754">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15622839"/>
                  </a:ext>
                </a:extLst>
              </a:tr>
              <a:tr h="115754">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60139890"/>
                  </a:ext>
                </a:extLst>
              </a:tr>
              <a:tr h="115754">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1" i="0" u="none" strike="noStrike">
                          <a:solidFill>
                            <a:srgbClr val="FFFFFF"/>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47900057"/>
                  </a:ext>
                </a:extLst>
              </a:tr>
              <a:tr h="115754">
                <a:tc gridSpan="29">
                  <a:txBody>
                    <a:bodyPr/>
                    <a:lstStyle/>
                    <a:p>
                      <a:pPr algn="l" fontAlgn="b"/>
                      <a:r>
                        <a:rPr lang="tr-TR" sz="500" b="0" i="0" u="none" strike="noStrike">
                          <a:effectLst/>
                          <a:latin typeface="Tahoma" panose="020B0604030504040204" pitchFamily="34" charset="0"/>
                        </a:rPr>
                        <a:t> </a:t>
                      </a:r>
                      <a:endParaRPr lang="tr-TR" sz="5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7720776"/>
                  </a:ext>
                </a:extLst>
              </a:tr>
              <a:tr h="115754">
                <a:tc gridSpan="29">
                  <a:txBody>
                    <a:bodyPr/>
                    <a:lstStyle/>
                    <a:p>
                      <a:pPr algn="ctr" fontAlgn="ctr"/>
                      <a:r>
                        <a:rPr lang="tr-TR" sz="500" b="0"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165812"/>
                  </a:ext>
                </a:extLst>
              </a:tr>
              <a:tr h="115754">
                <a:tc gridSpan="29">
                  <a:txBody>
                    <a:bodyPr/>
                    <a:lstStyle/>
                    <a:p>
                      <a:pPr algn="ctr" fontAlgn="ctr"/>
                      <a:r>
                        <a:rPr lang="tr-TR" sz="500" b="0"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6973537"/>
                  </a:ext>
                </a:extLst>
              </a:tr>
              <a:tr h="96461">
                <a:tc gridSpan="2">
                  <a:txBody>
                    <a:bodyPr/>
                    <a:lstStyle/>
                    <a:p>
                      <a:pPr algn="l" fontAlgn="ctr"/>
                      <a:r>
                        <a:rPr lang="tr-TR" sz="500" b="1" i="0" u="none" strike="noStrike">
                          <a:effectLst/>
                          <a:latin typeface="Tahoma" panose="020B0604030504040204" pitchFamily="34" charset="0"/>
                        </a:rPr>
                        <a:t>Sonuç</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tr-TR" sz="500" b="0" i="0" u="none" strike="noStrike">
                          <a:solidFill>
                            <a:srgbClr val="FFFFFF"/>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27105135"/>
                  </a:ext>
                </a:extLst>
              </a:tr>
              <a:tr h="84886">
                <a:tc gridSpan="10">
                  <a:txBody>
                    <a:bodyPr/>
                    <a:lstStyle/>
                    <a:p>
                      <a:pPr algn="l" fontAlgn="b"/>
                      <a:r>
                        <a:rPr lang="tr-TR" sz="600" b="1" i="0" u="none" strike="noStrike">
                          <a:effectLst/>
                          <a:latin typeface="Tahoma" panose="020B0604030504040204" pitchFamily="34" charset="0"/>
                        </a:rPr>
                        <a:t>   Onaylandı</a:t>
                      </a:r>
                      <a:endParaRPr lang="tr-TR" sz="5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9">
                  <a:txBody>
                    <a:bodyPr/>
                    <a:lstStyle/>
                    <a:p>
                      <a:pPr algn="l" fontAlgn="b"/>
                      <a:r>
                        <a:rPr lang="tr-TR" sz="600" b="1" i="0" u="none" strike="noStrike">
                          <a:effectLst/>
                          <a:latin typeface="Tahoma" panose="020B0604030504040204" pitchFamily="34" charset="0"/>
                        </a:rPr>
                        <a:t>         Notlu Onaylandı</a:t>
                      </a:r>
                      <a:endParaRPr lang="tr-TR" sz="500" b="0" i="0" u="none" strike="noStrike">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0">
                  <a:txBody>
                    <a:bodyPr/>
                    <a:lstStyle/>
                    <a:p>
                      <a:pPr algn="l" fontAlgn="b"/>
                      <a:r>
                        <a:rPr lang="tr-TR" sz="600" b="1" i="0" u="none" strike="noStrike">
                          <a:effectLst/>
                          <a:latin typeface="Tahoma" panose="020B0604030504040204" pitchFamily="34" charset="0"/>
                        </a:rPr>
                        <a:t>       Ret/Yinelenecek</a:t>
                      </a:r>
                      <a:endParaRPr lang="tr-TR" sz="5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3344995"/>
                  </a:ext>
                </a:extLst>
              </a:tr>
              <a:tr h="163984">
                <a:tc>
                  <a:txBody>
                    <a:bodyPr/>
                    <a:lstStyle/>
                    <a:p>
                      <a:pPr algn="l" fontAlgn="ctr"/>
                      <a:r>
                        <a:rPr lang="tr-TR" sz="500" b="1" i="0" u="none" strike="noStrike">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500" b="1" i="0" u="none" strike="noStrike">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500" b="0" i="0" u="none" strike="noStrike">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969273"/>
                  </a:ext>
                </a:extLst>
              </a:tr>
              <a:tr h="163984">
                <a:tc gridSpan="7">
                  <a:txBody>
                    <a:bodyPr/>
                    <a:lstStyle/>
                    <a:p>
                      <a:pPr algn="ctr" fontAlgn="ctr"/>
                      <a:r>
                        <a:rPr lang="tr-TR" sz="400" b="1" i="0" u="none" strike="noStrike">
                          <a:effectLst/>
                          <a:latin typeface="Tahoma" panose="020B0604030504040204" pitchFamily="34" charset="0"/>
                        </a:rPr>
                        <a:t>SAHA SORUMLUSU(AKSAN)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400" b="1" i="0" u="none" strike="noStrike">
                          <a:effectLst/>
                          <a:latin typeface="Tahoma" panose="020B0604030504040204" pitchFamily="34" charset="0"/>
                        </a:rPr>
                        <a:t>TEST GÖZLEMCİSİ(ERDEMLER)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fontAlgn="ctr"/>
                      <a:r>
                        <a:rPr lang="tr-TR" sz="400" b="1" i="0" u="none" strike="noStrike">
                          <a:effectLst/>
                          <a:latin typeface="Tahoma" panose="020B0604030504040204" pitchFamily="34" charset="0"/>
                        </a:rPr>
                        <a:t>ONAYLAYAN(MOB)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400" b="1" i="0" u="none" strike="noStrike">
                          <a:effectLst/>
                          <a:latin typeface="Tahoma" panose="020B0604030504040204" pitchFamily="34" charset="0"/>
                        </a:rPr>
                        <a:t>ONAYLAYAN( HILL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11702435"/>
                  </a:ext>
                </a:extLst>
              </a:tr>
              <a:tr h="120577">
                <a:tc gridSpan="7">
                  <a:txBody>
                    <a:bodyPr/>
                    <a:lstStyle/>
                    <a:p>
                      <a:pPr algn="ctr" fontAlgn="b"/>
                      <a:r>
                        <a:rPr lang="tr-TR" sz="500" b="0" i="0" u="none" strike="noStrike">
                          <a:effectLst/>
                          <a:latin typeface="Tahoma" panose="020B0604030504040204" pitchFamily="34" charset="0"/>
                        </a:rPr>
                        <a:t>ŞÜKRÜ AVCILAR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b"/>
                      <a:r>
                        <a:rPr lang="tr-TR" sz="500" b="0" i="0" u="none" strike="noStrike">
                          <a:effectLst/>
                          <a:latin typeface="Tahoma" panose="020B0604030504040204" pitchFamily="34" charset="0"/>
                        </a:rPr>
                        <a:t>TURAN YAŞAR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fontAlgn="b"/>
                      <a:r>
                        <a:rPr lang="tr-TR" sz="500" b="0" i="0" u="none" strike="noStrike">
                          <a:effectLst/>
                          <a:latin typeface="Tahoma" panose="020B0604030504040204" pitchFamily="34" charset="0"/>
                        </a:rPr>
                        <a:t>EMRAH KOYUNCU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b"/>
                      <a:r>
                        <a:rPr lang="tr-TR" sz="500" b="0" i="0" u="none" strike="noStrike">
                          <a:effectLst/>
                          <a:latin typeface="Tahoma" panose="020B0604030504040204" pitchFamily="34" charset="0"/>
                        </a:rPr>
                        <a:t>MURAT GAFFAROĞLU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38417301"/>
                  </a:ext>
                </a:extLst>
              </a:tr>
              <a:tr h="120577">
                <a:tc gridSpan="2">
                  <a:txBody>
                    <a:bodyPr/>
                    <a:lstStyle/>
                    <a:p>
                      <a:pPr algn="l" fontAlgn="b"/>
                      <a:r>
                        <a:rPr lang="tr-TR" sz="500" b="0" i="0" u="none" strike="noStrike">
                          <a:effectLst/>
                          <a:latin typeface="Tahoma" panose="020B0604030504040204" pitchFamily="34" charset="0"/>
                        </a:rPr>
                        <a:t>TARİH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fontAlgn="b"/>
                      <a:r>
                        <a:rPr lang="tr-TR" sz="500" b="0" i="0" u="none" strike="noStrike">
                          <a:effectLst/>
                          <a:latin typeface="Tahoma" panose="020B0604030504040204" pitchFamily="34" charset="0"/>
                        </a:rPr>
                        <a:t>13.12.2014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500" b="0" i="0" u="none" strike="noStrike">
                          <a:effectLst/>
                          <a:latin typeface="Tahoma" panose="020B0604030504040204" pitchFamily="34" charset="0"/>
                        </a:rPr>
                        <a:t>TARİH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fontAlgn="b"/>
                      <a:r>
                        <a:rPr lang="tr-TR" sz="500" b="0" i="0" u="none" strike="noStrike">
                          <a:effectLst/>
                          <a:latin typeface="Tahoma" panose="020B0604030504040204" pitchFamily="34" charset="0"/>
                        </a:rPr>
                        <a:t>13.12.2014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500" b="0" i="0" u="none" strike="noStrike">
                          <a:effectLst/>
                          <a:latin typeface="Tahoma" panose="020B0604030504040204" pitchFamily="34" charset="0"/>
                        </a:rPr>
                        <a:t>TARİH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6">
                  <a:txBody>
                    <a:bodyPr/>
                    <a:lstStyle/>
                    <a:p>
                      <a:pPr algn="ctr" fontAlgn="b"/>
                      <a:r>
                        <a:rPr lang="tr-TR" sz="500" b="0" i="0" u="none" strike="noStrike">
                          <a:effectLst/>
                          <a:latin typeface="Tahoma" panose="020B0604030504040204" pitchFamily="34" charset="0"/>
                        </a:rPr>
                        <a:t>13.12.2014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500" b="0" i="0" u="none" strike="noStrike">
                          <a:effectLst/>
                          <a:latin typeface="Tahoma" panose="020B0604030504040204" pitchFamily="34" charset="0"/>
                        </a:rPr>
                        <a:t>TARİH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fontAlgn="b"/>
                      <a:r>
                        <a:rPr lang="tr-TR" sz="500" b="0" i="0" u="none" strike="noStrike">
                          <a:effectLst/>
                          <a:latin typeface="Tahoma" panose="020B0604030504040204" pitchFamily="34" charset="0"/>
                        </a:rPr>
                        <a:t>13.12.2014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52013918"/>
                  </a:ext>
                </a:extLst>
              </a:tr>
              <a:tr h="120577">
                <a:tc gridSpan="2">
                  <a:txBody>
                    <a:bodyPr/>
                    <a:lstStyle/>
                    <a:p>
                      <a:pPr algn="l" fontAlgn="b"/>
                      <a:r>
                        <a:rPr lang="tr-TR" sz="500" b="0" i="0" u="none" strike="noStrike">
                          <a:effectLst/>
                          <a:latin typeface="Tahoma" panose="020B0604030504040204" pitchFamily="34" charset="0"/>
                        </a:rPr>
                        <a:t>İMZA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500" b="0" i="0" u="none" strike="noStrike">
                          <a:effectLst/>
                          <a:latin typeface="Tahoma" panose="020B0604030504040204" pitchFamily="34" charset="0"/>
                        </a:rPr>
                        <a:t>İMZA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500" b="0" i="0" u="none" strike="noStrike">
                          <a:effectLst/>
                          <a:latin typeface="Tahoma" panose="020B0604030504040204" pitchFamily="34" charset="0"/>
                        </a:rPr>
                        <a:t>İMZA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500" b="0" i="0" u="none" strike="noStrike">
                          <a:effectLst/>
                          <a:latin typeface="Tahoma" panose="020B0604030504040204" pitchFamily="34" charset="0"/>
                        </a:rPr>
                        <a:t>İMZA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500" b="0" i="0" u="none" strike="noStrike" dirty="0">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980486"/>
                  </a:ext>
                </a:extLst>
              </a:tr>
            </a:tbl>
          </a:graphicData>
        </a:graphic>
      </p:graphicFrame>
      <p:sp>
        <p:nvSpPr>
          <p:cNvPr id="12" name="Rectangle 5"/>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3" name="Rectangle 6"/>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4" name="Rectangle 7"/>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5" name="Rectangle 8"/>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6" name="Rectangle 9"/>
          <p:cNvSpPr>
            <a:spLocks noChangeArrowheads="1"/>
          </p:cNvSpPr>
          <p:nvPr/>
        </p:nvSpPr>
        <p:spPr bwMode="auto">
          <a:xfrm>
            <a:off x="1554163" y="8338036"/>
            <a:ext cx="182562" cy="176213"/>
          </a:xfrm>
          <a:prstGeom prst="rect">
            <a:avLst/>
          </a:prstGeom>
          <a:solidFill>
            <a:srgbClr val="FFFFFF"/>
          </a:solidFill>
          <a:ln w="9525">
            <a:solidFill>
              <a:srgbClr val="000000"/>
            </a:solidFill>
            <a:miter lim="800000"/>
            <a:headEnd/>
            <a:tailEnd/>
          </a:ln>
        </p:spPr>
        <p:txBody>
          <a:bodyPr/>
          <a:lstStyle/>
          <a:p>
            <a:endParaRPr lang="tr-TR"/>
          </a:p>
        </p:txBody>
      </p:sp>
      <p:sp>
        <p:nvSpPr>
          <p:cNvPr id="17" name="Rectangle 12"/>
          <p:cNvSpPr>
            <a:spLocks noChangeArrowheads="1"/>
          </p:cNvSpPr>
          <p:nvPr/>
        </p:nvSpPr>
        <p:spPr bwMode="auto">
          <a:xfrm>
            <a:off x="4570413" y="8353911"/>
            <a:ext cx="184150" cy="152400"/>
          </a:xfrm>
          <a:prstGeom prst="rect">
            <a:avLst/>
          </a:prstGeom>
          <a:solidFill>
            <a:srgbClr val="FFFFFF"/>
          </a:solidFill>
          <a:ln w="9525">
            <a:solidFill>
              <a:srgbClr val="000000"/>
            </a:solidFill>
            <a:miter lim="800000"/>
            <a:headEnd/>
            <a:tailEnd/>
          </a:ln>
        </p:spPr>
        <p:txBody>
          <a:bodyPr/>
          <a:lstStyle/>
          <a:p>
            <a:endParaRPr lang="tr-TR"/>
          </a:p>
        </p:txBody>
      </p:sp>
      <p:sp>
        <p:nvSpPr>
          <p:cNvPr id="18" name="Rectangle 13"/>
          <p:cNvSpPr>
            <a:spLocks noChangeArrowheads="1"/>
          </p:cNvSpPr>
          <p:nvPr/>
        </p:nvSpPr>
        <p:spPr bwMode="auto">
          <a:xfrm>
            <a:off x="6659563" y="8323749"/>
            <a:ext cx="204787" cy="166687"/>
          </a:xfrm>
          <a:prstGeom prst="rect">
            <a:avLst/>
          </a:prstGeom>
          <a:solidFill>
            <a:srgbClr val="FFFFFF"/>
          </a:solidFill>
          <a:ln w="9525">
            <a:solidFill>
              <a:srgbClr val="000000"/>
            </a:solidFill>
            <a:miter lim="800000"/>
            <a:headEnd/>
            <a:tailEnd/>
          </a:ln>
        </p:spPr>
        <p:txBody>
          <a:bodyPr/>
          <a:lstStyle/>
          <a:p>
            <a:endParaRPr lang="tr-TR"/>
          </a:p>
        </p:txBody>
      </p:sp>
      <p:graphicFrame>
        <p:nvGraphicFramePr>
          <p:cNvPr id="19" name="Tablo 18"/>
          <p:cNvGraphicFramePr>
            <a:graphicFrameLocks noGrp="1"/>
          </p:cNvGraphicFramePr>
          <p:nvPr>
            <p:extLst>
              <p:ext uri="{D42A27DB-BD31-4B8C-83A1-F6EECF244321}">
                <p14:modId xmlns:p14="http://schemas.microsoft.com/office/powerpoint/2010/main" val="1960007588"/>
              </p:ext>
            </p:extLst>
          </p:nvPr>
        </p:nvGraphicFramePr>
        <p:xfrm>
          <a:off x="3855828" y="1129520"/>
          <a:ext cx="5277343" cy="2245607"/>
        </p:xfrm>
        <a:graphic>
          <a:graphicData uri="http://schemas.openxmlformats.org/drawingml/2006/table">
            <a:tbl>
              <a:tblPr>
                <a:tableStyleId>{5C22544A-7EE6-4342-B048-85BDC9FD1C3A}</a:tableStyleId>
              </a:tblPr>
              <a:tblGrid>
                <a:gridCol w="224491">
                  <a:extLst>
                    <a:ext uri="{9D8B030D-6E8A-4147-A177-3AD203B41FA5}">
                      <a16:colId xmlns:a16="http://schemas.microsoft.com/office/drawing/2014/main" val="3214623012"/>
                    </a:ext>
                  </a:extLst>
                </a:gridCol>
                <a:gridCol w="742961">
                  <a:extLst>
                    <a:ext uri="{9D8B030D-6E8A-4147-A177-3AD203B41FA5}">
                      <a16:colId xmlns:a16="http://schemas.microsoft.com/office/drawing/2014/main" val="1892093369"/>
                    </a:ext>
                  </a:extLst>
                </a:gridCol>
                <a:gridCol w="563012">
                  <a:extLst>
                    <a:ext uri="{9D8B030D-6E8A-4147-A177-3AD203B41FA5}">
                      <a16:colId xmlns:a16="http://schemas.microsoft.com/office/drawing/2014/main" val="3296138415"/>
                    </a:ext>
                  </a:extLst>
                </a:gridCol>
                <a:gridCol w="566575">
                  <a:extLst>
                    <a:ext uri="{9D8B030D-6E8A-4147-A177-3AD203B41FA5}">
                      <a16:colId xmlns:a16="http://schemas.microsoft.com/office/drawing/2014/main" val="1282095168"/>
                    </a:ext>
                  </a:extLst>
                </a:gridCol>
                <a:gridCol w="566575">
                  <a:extLst>
                    <a:ext uri="{9D8B030D-6E8A-4147-A177-3AD203B41FA5}">
                      <a16:colId xmlns:a16="http://schemas.microsoft.com/office/drawing/2014/main" val="2957647271"/>
                    </a:ext>
                  </a:extLst>
                </a:gridCol>
                <a:gridCol w="620026">
                  <a:extLst>
                    <a:ext uri="{9D8B030D-6E8A-4147-A177-3AD203B41FA5}">
                      <a16:colId xmlns:a16="http://schemas.microsoft.com/office/drawing/2014/main" val="2023402295"/>
                    </a:ext>
                  </a:extLst>
                </a:gridCol>
                <a:gridCol w="673472">
                  <a:extLst>
                    <a:ext uri="{9D8B030D-6E8A-4147-A177-3AD203B41FA5}">
                      <a16:colId xmlns:a16="http://schemas.microsoft.com/office/drawing/2014/main" val="1745597369"/>
                    </a:ext>
                  </a:extLst>
                </a:gridCol>
                <a:gridCol w="528093">
                  <a:extLst>
                    <a:ext uri="{9D8B030D-6E8A-4147-A177-3AD203B41FA5}">
                      <a16:colId xmlns:a16="http://schemas.microsoft.com/office/drawing/2014/main" val="3613936090"/>
                    </a:ext>
                  </a:extLst>
                </a:gridCol>
                <a:gridCol w="792138">
                  <a:extLst>
                    <a:ext uri="{9D8B030D-6E8A-4147-A177-3AD203B41FA5}">
                      <a16:colId xmlns:a16="http://schemas.microsoft.com/office/drawing/2014/main" val="991310971"/>
                    </a:ext>
                  </a:extLst>
                </a:gridCol>
              </a:tblGrid>
              <a:tr h="256775">
                <a:tc gridSpan="9">
                  <a:txBody>
                    <a:bodyPr/>
                    <a:lstStyle/>
                    <a:p>
                      <a:pPr algn="ctr" fontAlgn="ctr"/>
                      <a:r>
                        <a:rPr lang="tr-TR" sz="1000" u="none" strike="noStrike" dirty="0">
                          <a:effectLst/>
                        </a:rPr>
                        <a:t>SWİSSOTEL YENİLEME PROJESİ</a:t>
                      </a:r>
                      <a:endParaRPr lang="tr-TR" sz="1000" b="1" i="0" u="none" strike="noStrike" dirty="0">
                        <a:solidFill>
                          <a:srgbClr val="000000"/>
                        </a:solidFill>
                        <a:effectLst/>
                        <a:latin typeface="Times New Roman" panose="02020603050405020304" pitchFamily="18" charset="0"/>
                      </a:endParaRPr>
                    </a:p>
                  </a:txBody>
                  <a:tcPr marL="8352" marR="8352" marT="8352"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41195315"/>
                  </a:ext>
                </a:extLst>
              </a:tr>
              <a:tr h="256775">
                <a:tc gridSpan="9">
                  <a:txBody>
                    <a:bodyPr/>
                    <a:lstStyle/>
                    <a:p>
                      <a:pPr algn="ctr" fontAlgn="ctr"/>
                      <a:r>
                        <a:rPr lang="tr-TR" sz="1000" u="none" strike="noStrike">
                          <a:effectLst/>
                        </a:rPr>
                        <a:t>KANAL KAÇAK TEST FORMU</a:t>
                      </a:r>
                      <a:endParaRPr lang="tr-TR" sz="1000" b="1" i="0" u="none" strike="noStrike">
                        <a:solidFill>
                          <a:srgbClr val="000000"/>
                        </a:solidFill>
                        <a:effectLst/>
                        <a:latin typeface="Times New Roman" panose="02020603050405020304" pitchFamily="18" charset="0"/>
                      </a:endParaRPr>
                    </a:p>
                  </a:txBody>
                  <a:tcPr marL="8352" marR="8352" marT="8352"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13822256"/>
                  </a:ext>
                </a:extLst>
              </a:tr>
              <a:tr h="852040">
                <a:tc>
                  <a:txBody>
                    <a:bodyPr/>
                    <a:lstStyle/>
                    <a:p>
                      <a:pPr algn="ctr" fontAlgn="ctr"/>
                      <a:r>
                        <a:rPr lang="tr-TR" sz="1100" u="none" strike="noStrike">
                          <a:effectLst/>
                        </a:rPr>
                        <a:t>No</a:t>
                      </a:r>
                      <a:endParaRPr lang="tr-TR" sz="1100" b="1"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Sistem Adı</a:t>
                      </a:r>
                      <a:endParaRPr lang="tr-TR" sz="1100" b="1"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Test Statik Basıncı(</a:t>
                      </a:r>
                      <a:r>
                        <a:rPr lang="tr-TR" sz="1100" u="none" strike="noStrike" dirty="0" err="1">
                          <a:effectLst/>
                        </a:rPr>
                        <a:t>Pa</a:t>
                      </a:r>
                      <a:r>
                        <a:rPr lang="tr-TR" sz="1100" u="none" strike="noStrike" dirty="0">
                          <a:effectLst/>
                        </a:rPr>
                        <a:t>)</a:t>
                      </a:r>
                      <a:endParaRPr lang="tr-TR" sz="1100" b="1"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en-US" sz="1100" u="none" strike="noStrike" dirty="0">
                          <a:effectLst/>
                        </a:rPr>
                        <a:t>Test </a:t>
                      </a:r>
                      <a:r>
                        <a:rPr lang="en-US" sz="1100" u="none" strike="noStrike" dirty="0" err="1">
                          <a:effectLst/>
                        </a:rPr>
                        <a:t>Basınç</a:t>
                      </a:r>
                      <a:r>
                        <a:rPr lang="en-US" sz="1100" u="none" strike="noStrike" dirty="0">
                          <a:effectLst/>
                        </a:rPr>
                        <a:t> </a:t>
                      </a:r>
                      <a:r>
                        <a:rPr lang="en-US" sz="1100" u="none" strike="noStrike" dirty="0" err="1">
                          <a:effectLst/>
                        </a:rPr>
                        <a:t>Farkı</a:t>
                      </a:r>
                      <a:r>
                        <a:rPr lang="en-US" sz="1100" u="none" strike="noStrike" dirty="0">
                          <a:effectLst/>
                        </a:rPr>
                        <a:t> (ΔP Pa)</a:t>
                      </a:r>
                      <a:endParaRPr lang="en-US" sz="1100" b="1"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Kaçak Miktarı</a:t>
                      </a:r>
                      <a:br>
                        <a:rPr lang="tr-TR" sz="1100" u="none" strike="noStrike" dirty="0">
                          <a:effectLst/>
                        </a:rPr>
                      </a:br>
                      <a:r>
                        <a:rPr lang="tr-TR" sz="1100" u="none" strike="noStrike" dirty="0">
                          <a:effectLst/>
                        </a:rPr>
                        <a:t>(m3/h)</a:t>
                      </a:r>
                      <a:endParaRPr lang="tr-TR" sz="1100" b="1"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Kanal Yüzey Alanı (m</a:t>
                      </a:r>
                      <a:r>
                        <a:rPr lang="tr-TR" sz="1100" u="none" strike="noStrike" baseline="30000" dirty="0">
                          <a:effectLst/>
                        </a:rPr>
                        <a:t>2</a:t>
                      </a:r>
                      <a:r>
                        <a:rPr lang="tr-TR" sz="1100" u="none" strike="noStrike" dirty="0">
                          <a:effectLst/>
                        </a:rPr>
                        <a:t> )</a:t>
                      </a:r>
                      <a:endParaRPr lang="tr-TR" sz="1100" b="1"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1 m</a:t>
                      </a:r>
                      <a:r>
                        <a:rPr lang="tr-TR" sz="1100" u="none" strike="noStrike" baseline="30000" dirty="0">
                          <a:effectLst/>
                        </a:rPr>
                        <a:t>2</a:t>
                      </a:r>
                      <a:r>
                        <a:rPr lang="tr-TR" sz="1100" u="none" strike="noStrike" dirty="0">
                          <a:effectLst/>
                        </a:rPr>
                        <a:t>'de izin verilen kaçak miktarı (m</a:t>
                      </a:r>
                      <a:r>
                        <a:rPr lang="tr-TR" sz="1100" u="none" strike="noStrike" baseline="30000" dirty="0">
                          <a:effectLst/>
                        </a:rPr>
                        <a:t>3</a:t>
                      </a:r>
                      <a:r>
                        <a:rPr lang="tr-TR" sz="1100" u="none" strike="noStrike" dirty="0">
                          <a:effectLst/>
                        </a:rPr>
                        <a:t>/hm</a:t>
                      </a:r>
                      <a:r>
                        <a:rPr lang="tr-TR" sz="1100" u="none" strike="noStrike" baseline="30000" dirty="0">
                          <a:effectLst/>
                        </a:rPr>
                        <a:t>2</a:t>
                      </a:r>
                      <a:r>
                        <a:rPr lang="tr-TR" sz="1100" u="none" strike="noStrike" dirty="0">
                          <a:effectLst/>
                        </a:rPr>
                        <a:t>)</a:t>
                      </a:r>
                      <a:endParaRPr lang="tr-TR" sz="1100" b="1"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Toplam izin Verilen Kaçak Miktarı (m</a:t>
                      </a:r>
                      <a:r>
                        <a:rPr lang="tr-TR" sz="1100" u="none" strike="noStrike" baseline="30000">
                          <a:effectLst/>
                        </a:rPr>
                        <a:t>3</a:t>
                      </a:r>
                      <a:r>
                        <a:rPr lang="tr-TR" sz="1100" u="none" strike="noStrike">
                          <a:effectLst/>
                        </a:rPr>
                        <a:t>/h)</a:t>
                      </a:r>
                      <a:endParaRPr lang="tr-TR" sz="1100" b="1"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Test Sonucu</a:t>
                      </a:r>
                      <a:endParaRPr lang="tr-TR" sz="1100" b="1" i="0" u="none" strike="noStrike" dirty="0">
                        <a:solidFill>
                          <a:srgbClr val="000000"/>
                        </a:solidFill>
                        <a:effectLst/>
                        <a:latin typeface="Times New Roman" panose="02020603050405020304" pitchFamily="18" charset="0"/>
                      </a:endParaRPr>
                    </a:p>
                  </a:txBody>
                  <a:tcPr marL="8352" marR="8352" marT="8352" marB="0" anchor="ctr"/>
                </a:tc>
                <a:extLst>
                  <a:ext uri="{0D108BD9-81ED-4DB2-BD59-A6C34878D82A}">
                    <a16:rowId xmlns:a16="http://schemas.microsoft.com/office/drawing/2014/main" val="1676622905"/>
                  </a:ext>
                </a:extLst>
              </a:tr>
              <a:tr h="352030">
                <a:tc>
                  <a:txBody>
                    <a:bodyPr/>
                    <a:lstStyle/>
                    <a:p>
                      <a:pPr algn="ctr" fontAlgn="ctr"/>
                      <a:r>
                        <a:rPr lang="tr-TR" sz="1100" u="none" strike="noStrike">
                          <a:effectLst/>
                        </a:rPr>
                        <a:t>1</a:t>
                      </a:r>
                      <a:endParaRPr lang="tr-TR" sz="1100" b="1"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DUMAN EGZOST</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500,00</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40,00</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14,27</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21,60</a:t>
                      </a:r>
                      <a:endParaRPr lang="tr-TR" sz="1100" b="0"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5,52</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119,25</a:t>
                      </a:r>
                      <a:endParaRPr lang="tr-TR" sz="1100" b="0"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UYGUN</a:t>
                      </a:r>
                      <a:endParaRPr lang="tr-TR" sz="1100" b="1" i="0" u="none" strike="noStrike" dirty="0">
                        <a:solidFill>
                          <a:srgbClr val="000000"/>
                        </a:solidFill>
                        <a:effectLst/>
                        <a:latin typeface="Times New Roman" panose="02020603050405020304" pitchFamily="18" charset="0"/>
                      </a:endParaRPr>
                    </a:p>
                  </a:txBody>
                  <a:tcPr marL="8352" marR="8352" marT="8352" marB="0" anchor="ctr"/>
                </a:tc>
                <a:extLst>
                  <a:ext uri="{0D108BD9-81ED-4DB2-BD59-A6C34878D82A}">
                    <a16:rowId xmlns:a16="http://schemas.microsoft.com/office/drawing/2014/main" val="1260484604"/>
                  </a:ext>
                </a:extLst>
              </a:tr>
              <a:tr h="365835">
                <a:tc>
                  <a:txBody>
                    <a:bodyPr/>
                    <a:lstStyle/>
                    <a:p>
                      <a:pPr algn="ctr" fontAlgn="ctr"/>
                      <a:r>
                        <a:rPr lang="tr-TR" sz="1100" u="none" strike="noStrike">
                          <a:effectLst/>
                        </a:rPr>
                        <a:t>2</a:t>
                      </a:r>
                      <a:endParaRPr lang="tr-TR" sz="1100" b="1"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DUMAN EGZOST</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500,00</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25,00</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11,28</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21,60</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5,52</a:t>
                      </a:r>
                      <a:endParaRPr lang="tr-TR" sz="1100" b="0" i="0" u="none" strike="noStrike" dirty="0">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a:effectLst/>
                        </a:rPr>
                        <a:t>119,25</a:t>
                      </a:r>
                      <a:endParaRPr lang="tr-TR" sz="1100" b="0" i="0" u="none" strike="noStrike">
                        <a:solidFill>
                          <a:srgbClr val="000000"/>
                        </a:solidFill>
                        <a:effectLst/>
                        <a:latin typeface="Times New Roman" panose="02020603050405020304" pitchFamily="18" charset="0"/>
                      </a:endParaRPr>
                    </a:p>
                  </a:txBody>
                  <a:tcPr marL="8352" marR="8352" marT="8352" marB="0" anchor="ctr"/>
                </a:tc>
                <a:tc>
                  <a:txBody>
                    <a:bodyPr/>
                    <a:lstStyle/>
                    <a:p>
                      <a:pPr algn="ctr" fontAlgn="ctr"/>
                      <a:r>
                        <a:rPr lang="tr-TR" sz="1100" u="none" strike="noStrike" dirty="0">
                          <a:effectLst/>
                        </a:rPr>
                        <a:t>UYGUN</a:t>
                      </a:r>
                      <a:endParaRPr lang="tr-TR" sz="1100" b="1" i="0" u="none" strike="noStrike" dirty="0">
                        <a:solidFill>
                          <a:srgbClr val="000000"/>
                        </a:solidFill>
                        <a:effectLst/>
                        <a:latin typeface="Times New Roman" panose="02020603050405020304" pitchFamily="18" charset="0"/>
                      </a:endParaRPr>
                    </a:p>
                  </a:txBody>
                  <a:tcPr marL="8352" marR="8352" marT="8352" marB="0" anchor="ctr"/>
                </a:tc>
                <a:extLst>
                  <a:ext uri="{0D108BD9-81ED-4DB2-BD59-A6C34878D82A}">
                    <a16:rowId xmlns:a16="http://schemas.microsoft.com/office/drawing/2014/main" val="4216259118"/>
                  </a:ext>
                </a:extLst>
              </a:tr>
            </a:tbl>
          </a:graphicData>
        </a:graphic>
      </p:graphicFrame>
    </p:spTree>
    <p:extLst>
      <p:ext uri="{BB962C8B-B14F-4D97-AF65-F5344CB8AC3E}">
        <p14:creationId xmlns:p14="http://schemas.microsoft.com/office/powerpoint/2010/main" val="173794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A833F7-861C-499C-B620-40A6775A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 y="810872"/>
            <a:ext cx="9144000" cy="5545018"/>
          </a:xfrm>
          <a:prstGeom prst="rect">
            <a:avLst/>
          </a:prstGeom>
        </p:spPr>
      </p:pic>
      <p:sp>
        <p:nvSpPr>
          <p:cNvPr id="5" name="Dikdörtgen 4">
            <a:extLst>
              <a:ext uri="{FF2B5EF4-FFF2-40B4-BE49-F238E27FC236}">
                <a16:creationId xmlns:a16="http://schemas.microsoft.com/office/drawing/2014/main" id="{F057A179-2EC9-4899-A2B9-E4AABCFEC0C2}"/>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6CCB24FF-6564-4E25-9421-F14FCC08C64A}"/>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C44885AB-88E4-421F-BDF0-F25576F35BD4}"/>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8" name="Picture 2" descr="C:\Users\DELL-PC\Desktop\MTMD_logo3.jpg">
            <a:extLst>
              <a:ext uri="{FF2B5EF4-FFF2-40B4-BE49-F238E27FC236}">
                <a16:creationId xmlns:a16="http://schemas.microsoft.com/office/drawing/2014/main" id="{52F55A81-0F7A-4143-AA44-901BD2E93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AA524AD4-234E-4888-B2A7-6B0013513B3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03111A6A-4613-48AB-9C08-FEF3E4A938D7}"/>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E2361322-61CC-486E-94FE-3C6432961A68}"/>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
        <p:nvSpPr>
          <p:cNvPr id="12" name="Rectangle 5"/>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3" name="Rectangle 6"/>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4" name="Rectangle 7"/>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5" name="Rectangle 8"/>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6" name="Rectangle 9"/>
          <p:cNvSpPr>
            <a:spLocks noChangeArrowheads="1"/>
          </p:cNvSpPr>
          <p:nvPr/>
        </p:nvSpPr>
        <p:spPr bwMode="auto">
          <a:xfrm>
            <a:off x="1554163" y="8338036"/>
            <a:ext cx="182562" cy="176213"/>
          </a:xfrm>
          <a:prstGeom prst="rect">
            <a:avLst/>
          </a:prstGeom>
          <a:solidFill>
            <a:srgbClr val="FFFFFF"/>
          </a:solidFill>
          <a:ln w="9525">
            <a:solidFill>
              <a:srgbClr val="000000"/>
            </a:solidFill>
            <a:miter lim="800000"/>
            <a:headEnd/>
            <a:tailEnd/>
          </a:ln>
        </p:spPr>
        <p:txBody>
          <a:bodyPr/>
          <a:lstStyle/>
          <a:p>
            <a:endParaRPr lang="tr-TR"/>
          </a:p>
        </p:txBody>
      </p:sp>
      <p:sp>
        <p:nvSpPr>
          <p:cNvPr id="17" name="Rectangle 12"/>
          <p:cNvSpPr>
            <a:spLocks noChangeArrowheads="1"/>
          </p:cNvSpPr>
          <p:nvPr/>
        </p:nvSpPr>
        <p:spPr bwMode="auto">
          <a:xfrm>
            <a:off x="4570413" y="8353911"/>
            <a:ext cx="184150" cy="152400"/>
          </a:xfrm>
          <a:prstGeom prst="rect">
            <a:avLst/>
          </a:prstGeom>
          <a:solidFill>
            <a:srgbClr val="FFFFFF"/>
          </a:solidFill>
          <a:ln w="9525">
            <a:solidFill>
              <a:srgbClr val="000000"/>
            </a:solidFill>
            <a:miter lim="800000"/>
            <a:headEnd/>
            <a:tailEnd/>
          </a:ln>
        </p:spPr>
        <p:txBody>
          <a:bodyPr/>
          <a:lstStyle/>
          <a:p>
            <a:endParaRPr lang="tr-TR"/>
          </a:p>
        </p:txBody>
      </p:sp>
      <p:sp>
        <p:nvSpPr>
          <p:cNvPr id="18" name="Rectangle 13"/>
          <p:cNvSpPr>
            <a:spLocks noChangeArrowheads="1"/>
          </p:cNvSpPr>
          <p:nvPr/>
        </p:nvSpPr>
        <p:spPr bwMode="auto">
          <a:xfrm>
            <a:off x="6659563" y="8323749"/>
            <a:ext cx="204787" cy="166687"/>
          </a:xfrm>
          <a:prstGeom prst="rect">
            <a:avLst/>
          </a:prstGeom>
          <a:solidFill>
            <a:srgbClr val="FFFFFF"/>
          </a:solidFill>
          <a:ln w="9525">
            <a:solidFill>
              <a:srgbClr val="000000"/>
            </a:solidFill>
            <a:miter lim="800000"/>
            <a:headEnd/>
            <a:tailEnd/>
          </a:ln>
        </p:spPr>
        <p:txBody>
          <a:bodyPr/>
          <a:lstStyle/>
          <a:p>
            <a:endParaRPr lang="tr-TR"/>
          </a:p>
        </p:txBody>
      </p:sp>
      <p:pic>
        <p:nvPicPr>
          <p:cNvPr id="2" name="Resim 1"/>
          <p:cNvPicPr>
            <a:picLocks noChangeAspect="1"/>
          </p:cNvPicPr>
          <p:nvPr/>
        </p:nvPicPr>
        <p:blipFill>
          <a:blip r:embed="rId4"/>
          <a:stretch>
            <a:fillRect/>
          </a:stretch>
        </p:blipFill>
        <p:spPr>
          <a:xfrm>
            <a:off x="1809750" y="793388"/>
            <a:ext cx="4706466" cy="5477335"/>
          </a:xfrm>
          <a:prstGeom prst="rect">
            <a:avLst/>
          </a:prstGeom>
        </p:spPr>
      </p:pic>
    </p:spTree>
    <p:extLst>
      <p:ext uri="{BB962C8B-B14F-4D97-AF65-F5344CB8AC3E}">
        <p14:creationId xmlns:p14="http://schemas.microsoft.com/office/powerpoint/2010/main" val="163059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A833F7-861C-499C-B620-40A6775A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 y="810872"/>
            <a:ext cx="9144000" cy="5545018"/>
          </a:xfrm>
          <a:prstGeom prst="rect">
            <a:avLst/>
          </a:prstGeom>
        </p:spPr>
      </p:pic>
      <p:sp>
        <p:nvSpPr>
          <p:cNvPr id="5" name="Dikdörtgen 4">
            <a:extLst>
              <a:ext uri="{FF2B5EF4-FFF2-40B4-BE49-F238E27FC236}">
                <a16:creationId xmlns:a16="http://schemas.microsoft.com/office/drawing/2014/main" id="{F057A179-2EC9-4899-A2B9-E4AABCFEC0C2}"/>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6CCB24FF-6564-4E25-9421-F14FCC08C64A}"/>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C44885AB-88E4-421F-BDF0-F25576F35BD4}"/>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8" name="Picture 2" descr="C:\Users\DELL-PC\Desktop\MTMD_logo3.jpg">
            <a:extLst>
              <a:ext uri="{FF2B5EF4-FFF2-40B4-BE49-F238E27FC236}">
                <a16:creationId xmlns:a16="http://schemas.microsoft.com/office/drawing/2014/main" id="{52F55A81-0F7A-4143-AA44-901BD2E93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AA524AD4-234E-4888-B2A7-6B0013513B3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03111A6A-4613-48AB-9C08-FEF3E4A938D7}"/>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E2361322-61CC-486E-94FE-3C6432961A68}"/>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
        <p:nvSpPr>
          <p:cNvPr id="12" name="Rectangle 5"/>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3" name="Rectangle 6"/>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4" name="Rectangle 7"/>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5" name="Rectangle 8"/>
          <p:cNvSpPr>
            <a:spLocks noChangeArrowheads="1"/>
          </p:cNvSpPr>
          <p:nvPr/>
        </p:nvSpPr>
        <p:spPr bwMode="auto">
          <a:xfrm>
            <a:off x="2665413" y="7264886"/>
            <a:ext cx="0" cy="0"/>
          </a:xfrm>
          <a:prstGeom prst="rect">
            <a:avLst/>
          </a:prstGeom>
          <a:solidFill>
            <a:srgbClr val="FFFFFF"/>
          </a:solidFill>
          <a:ln w="9525">
            <a:solidFill>
              <a:srgbClr val="000000"/>
            </a:solidFill>
            <a:miter lim="800000"/>
            <a:headEnd/>
            <a:tailEnd/>
          </a:ln>
        </p:spPr>
        <p:txBody>
          <a:bodyPr/>
          <a:lstStyle/>
          <a:p>
            <a:endParaRPr lang="tr-TR"/>
          </a:p>
        </p:txBody>
      </p:sp>
      <p:sp>
        <p:nvSpPr>
          <p:cNvPr id="16" name="Rectangle 9"/>
          <p:cNvSpPr>
            <a:spLocks noChangeArrowheads="1"/>
          </p:cNvSpPr>
          <p:nvPr/>
        </p:nvSpPr>
        <p:spPr bwMode="auto">
          <a:xfrm>
            <a:off x="1554163" y="8338036"/>
            <a:ext cx="182562" cy="176213"/>
          </a:xfrm>
          <a:prstGeom prst="rect">
            <a:avLst/>
          </a:prstGeom>
          <a:solidFill>
            <a:srgbClr val="FFFFFF"/>
          </a:solidFill>
          <a:ln w="9525">
            <a:solidFill>
              <a:srgbClr val="000000"/>
            </a:solidFill>
            <a:miter lim="800000"/>
            <a:headEnd/>
            <a:tailEnd/>
          </a:ln>
        </p:spPr>
        <p:txBody>
          <a:bodyPr/>
          <a:lstStyle/>
          <a:p>
            <a:endParaRPr lang="tr-TR"/>
          </a:p>
        </p:txBody>
      </p:sp>
      <p:sp>
        <p:nvSpPr>
          <p:cNvPr id="17" name="Rectangle 12"/>
          <p:cNvSpPr>
            <a:spLocks noChangeArrowheads="1"/>
          </p:cNvSpPr>
          <p:nvPr/>
        </p:nvSpPr>
        <p:spPr bwMode="auto">
          <a:xfrm>
            <a:off x="4570413" y="8353911"/>
            <a:ext cx="184150" cy="152400"/>
          </a:xfrm>
          <a:prstGeom prst="rect">
            <a:avLst/>
          </a:prstGeom>
          <a:solidFill>
            <a:srgbClr val="FFFFFF"/>
          </a:solidFill>
          <a:ln w="9525">
            <a:solidFill>
              <a:srgbClr val="000000"/>
            </a:solidFill>
            <a:miter lim="800000"/>
            <a:headEnd/>
            <a:tailEnd/>
          </a:ln>
        </p:spPr>
        <p:txBody>
          <a:bodyPr/>
          <a:lstStyle/>
          <a:p>
            <a:endParaRPr lang="tr-TR"/>
          </a:p>
        </p:txBody>
      </p:sp>
      <p:sp>
        <p:nvSpPr>
          <p:cNvPr id="18" name="Rectangle 13"/>
          <p:cNvSpPr>
            <a:spLocks noChangeArrowheads="1"/>
          </p:cNvSpPr>
          <p:nvPr/>
        </p:nvSpPr>
        <p:spPr bwMode="auto">
          <a:xfrm>
            <a:off x="6659563" y="8323749"/>
            <a:ext cx="204787" cy="166687"/>
          </a:xfrm>
          <a:prstGeom prst="rect">
            <a:avLst/>
          </a:prstGeom>
          <a:solidFill>
            <a:srgbClr val="FFFFFF"/>
          </a:solidFill>
          <a:ln w="9525">
            <a:solidFill>
              <a:srgbClr val="000000"/>
            </a:solidFill>
            <a:miter lim="800000"/>
            <a:headEnd/>
            <a:tailEnd/>
          </a:ln>
        </p:spPr>
        <p:txBody>
          <a:bodyPr/>
          <a:lstStyle/>
          <a:p>
            <a:endParaRPr lang="tr-T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86969" y="1051123"/>
            <a:ext cx="5374574" cy="4948014"/>
          </a:xfrm>
          <a:prstGeom prst="rect">
            <a:avLst/>
          </a:prstGeom>
        </p:spPr>
      </p:pic>
    </p:spTree>
    <p:extLst>
      <p:ext uri="{BB962C8B-B14F-4D97-AF65-F5344CB8AC3E}">
        <p14:creationId xmlns:p14="http://schemas.microsoft.com/office/powerpoint/2010/main" val="236476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A87AACFF-0170-4720-93CE-D28B36EC42E7}"/>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5" name="Başlık 1">
            <a:extLst>
              <a:ext uri="{FF2B5EF4-FFF2-40B4-BE49-F238E27FC236}">
                <a16:creationId xmlns:a16="http://schemas.microsoft.com/office/drawing/2014/main" id="{1CDC222C-35DC-470F-B89C-BE2CD014DC07}"/>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pic>
        <p:nvPicPr>
          <p:cNvPr id="6" name="Picture 2" descr="C:\Users\DELL-PC\Desktop\MTMD_logo3.jpg">
            <a:extLst>
              <a:ext uri="{FF2B5EF4-FFF2-40B4-BE49-F238E27FC236}">
                <a16:creationId xmlns:a16="http://schemas.microsoft.com/office/drawing/2014/main" id="{FD45AE60-6179-46A1-A216-ADEEDC7445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4F192762-4DAF-40BF-AB21-4EF8AFA66AA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8" name="Resim 7">
            <a:extLst>
              <a:ext uri="{FF2B5EF4-FFF2-40B4-BE49-F238E27FC236}">
                <a16:creationId xmlns:a16="http://schemas.microsoft.com/office/drawing/2014/main" id="{DFDD411C-2EF5-450B-882F-D641A9B8A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9" name="Dikdörtgen 8">
            <a:extLst>
              <a:ext uri="{FF2B5EF4-FFF2-40B4-BE49-F238E27FC236}">
                <a16:creationId xmlns:a16="http://schemas.microsoft.com/office/drawing/2014/main" id="{6BB89035-B815-4F54-97AC-DED5DA94B706}"/>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0" name="Başlık 1">
            <a:extLst>
              <a:ext uri="{FF2B5EF4-FFF2-40B4-BE49-F238E27FC236}">
                <a16:creationId xmlns:a16="http://schemas.microsoft.com/office/drawing/2014/main" id="{E7BB6394-40EE-45F4-A368-E6F7618394AC}"/>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SAHA KALİTE KONTROLÜ</a:t>
            </a:r>
            <a:endParaRPr lang="tr-TR" sz="4000" b="1" dirty="0">
              <a:solidFill>
                <a:schemeClr val="bg1"/>
              </a:solidFill>
            </a:endParaRPr>
          </a:p>
        </p:txBody>
      </p:sp>
      <p:sp>
        <p:nvSpPr>
          <p:cNvPr id="11" name="İçerik Yer Tutucusu 2">
            <a:extLst>
              <a:ext uri="{FF2B5EF4-FFF2-40B4-BE49-F238E27FC236}">
                <a16:creationId xmlns:a16="http://schemas.microsoft.com/office/drawing/2014/main" id="{13427C5A-4AFE-4E47-B1DE-A8100F2EADEC}"/>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Test ve devreye alma konusu çok önemlidir. Sistemin gerekli proje değerlerinde debi ölçümleri tarafsız bir TAD firması tarafından yapılmalıdır. </a:t>
            </a:r>
          </a:p>
          <a:p>
            <a:pPr eaLnBrk="0" fontAlgn="base" hangingPunct="0">
              <a:lnSpc>
                <a:spcPct val="120000"/>
              </a:lnSpc>
              <a:spcAft>
                <a:spcPct val="0"/>
              </a:spcAft>
              <a:buSzPct val="95000"/>
              <a:defRPr/>
            </a:pPr>
            <a:r>
              <a:rPr lang="tr-TR" sz="2400" dirty="0" err="1"/>
              <a:t>Techizatlar</a:t>
            </a:r>
            <a:r>
              <a:rPr lang="tr-TR" sz="2400" dirty="0"/>
              <a:t> eksiksiz olmalı, kanal testleri, test formlarının hazırlanması ve onaylanması, düzenli dosyalama oldukça önemlidir.</a:t>
            </a:r>
          </a:p>
        </p:txBody>
      </p:sp>
      <p:pic>
        <p:nvPicPr>
          <p:cNvPr id="12" name="Picture 2" descr="C:\Users\DELL-PC\Desktop\MTMD_logo3.jpg">
            <a:extLst>
              <a:ext uri="{FF2B5EF4-FFF2-40B4-BE49-F238E27FC236}">
                <a16:creationId xmlns:a16="http://schemas.microsoft.com/office/drawing/2014/main" id="{5F05F237-BD11-4BCB-A885-FAAFE93871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55E7C18F-CC77-4FAC-B096-71BACA3BAA07}"/>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4" name="Dikdörtgen 13">
            <a:extLst>
              <a:ext uri="{FF2B5EF4-FFF2-40B4-BE49-F238E27FC236}">
                <a16:creationId xmlns:a16="http://schemas.microsoft.com/office/drawing/2014/main" id="{F224FBF6-AF0A-409F-BDBF-2E0980DF91F5}"/>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5" name="Dikdörtgen 14">
            <a:extLst>
              <a:ext uri="{FF2B5EF4-FFF2-40B4-BE49-F238E27FC236}">
                <a16:creationId xmlns:a16="http://schemas.microsoft.com/office/drawing/2014/main" id="{2868AF01-4B21-4A0E-9BAA-2DDD243EAAE9}"/>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402342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FC163D5-E217-451E-BEA3-446C90E7F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03B16C15-A7CF-4BD5-A3DE-03044888F30B}"/>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3844692C-6894-4192-84AB-B395F2790DA6}"/>
              </a:ext>
            </a:extLst>
          </p:cNvPr>
          <p:cNvSpPr txBox="1">
            <a:spLocks/>
          </p:cNvSpPr>
          <p:nvPr/>
        </p:nvSpPr>
        <p:spPr>
          <a:xfrm>
            <a:off x="10829" y="0"/>
            <a:ext cx="7289338"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7" name="İçerik Yer Tutucusu 2">
            <a:extLst>
              <a:ext uri="{FF2B5EF4-FFF2-40B4-BE49-F238E27FC236}">
                <a16:creationId xmlns:a16="http://schemas.microsoft.com/office/drawing/2014/main" id="{2FAF460B-B720-4414-A23F-7DEC6A6E6C2A}"/>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i="1" dirty="0" err="1">
                <a:solidFill>
                  <a:srgbClr val="FF0000"/>
                </a:solidFill>
              </a:rPr>
              <a:t>Süperpoze</a:t>
            </a:r>
            <a:r>
              <a:rPr lang="tr-TR" sz="2400" i="1" dirty="0">
                <a:solidFill>
                  <a:srgbClr val="FF0000"/>
                </a:solidFill>
              </a:rPr>
              <a:t> proje</a:t>
            </a:r>
          </a:p>
          <a:p>
            <a:pPr eaLnBrk="0" fontAlgn="base" hangingPunct="0">
              <a:lnSpc>
                <a:spcPct val="120000"/>
              </a:lnSpc>
              <a:spcAft>
                <a:spcPct val="0"/>
              </a:spcAft>
              <a:buSzPct val="95000"/>
              <a:defRPr/>
            </a:pPr>
            <a:r>
              <a:rPr lang="tr-TR" sz="2400" i="1" dirty="0" err="1">
                <a:solidFill>
                  <a:srgbClr val="FF0000"/>
                </a:solidFill>
              </a:rPr>
              <a:t>Shopdrawing</a:t>
            </a:r>
            <a:r>
              <a:rPr lang="tr-TR" sz="2400" i="1" dirty="0">
                <a:solidFill>
                  <a:srgbClr val="FF0000"/>
                </a:solidFill>
              </a:rPr>
              <a:t>  onayı</a:t>
            </a:r>
          </a:p>
          <a:p>
            <a:pPr eaLnBrk="0" fontAlgn="base" hangingPunct="0">
              <a:lnSpc>
                <a:spcPct val="120000"/>
              </a:lnSpc>
              <a:spcAft>
                <a:spcPct val="0"/>
              </a:spcAft>
              <a:buSzPct val="95000"/>
              <a:defRPr/>
            </a:pPr>
            <a:r>
              <a:rPr lang="tr-TR" sz="2400" i="1" dirty="0">
                <a:solidFill>
                  <a:srgbClr val="FF0000"/>
                </a:solidFill>
              </a:rPr>
              <a:t>İmalat hazırlıkları </a:t>
            </a:r>
          </a:p>
          <a:p>
            <a:pPr eaLnBrk="0" fontAlgn="base" hangingPunct="0">
              <a:lnSpc>
                <a:spcPct val="120000"/>
              </a:lnSpc>
              <a:spcAft>
                <a:spcPct val="0"/>
              </a:spcAft>
              <a:buSzPct val="95000"/>
              <a:defRPr/>
            </a:pPr>
            <a:r>
              <a:rPr lang="tr-TR" sz="2400" i="1" dirty="0">
                <a:solidFill>
                  <a:srgbClr val="FF0000"/>
                </a:solidFill>
              </a:rPr>
              <a:t>Askı sistemlerinin belirlenmesi </a:t>
            </a:r>
          </a:p>
          <a:p>
            <a:pPr eaLnBrk="0" fontAlgn="base" hangingPunct="0">
              <a:lnSpc>
                <a:spcPct val="120000"/>
              </a:lnSpc>
              <a:spcAft>
                <a:spcPct val="0"/>
              </a:spcAft>
              <a:buSzPct val="95000"/>
              <a:defRPr/>
            </a:pPr>
            <a:r>
              <a:rPr lang="tr-TR" sz="2400" i="1" dirty="0">
                <a:solidFill>
                  <a:srgbClr val="FF0000"/>
                </a:solidFill>
              </a:rPr>
              <a:t>Ekipman montaj detaylarının oluşturulması</a:t>
            </a:r>
          </a:p>
        </p:txBody>
      </p:sp>
      <p:pic>
        <p:nvPicPr>
          <p:cNvPr id="8" name="Picture 2" descr="C:\Users\DELL-PC\Desktop\MTMD_logo3.jpg">
            <a:extLst>
              <a:ext uri="{FF2B5EF4-FFF2-40B4-BE49-F238E27FC236}">
                <a16:creationId xmlns:a16="http://schemas.microsoft.com/office/drawing/2014/main" id="{88592661-AFFA-45E5-8B0F-B1A596075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2312444A-4E91-482E-A8BC-CDB5B9642763}"/>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76E6E91A-C05D-423C-8E45-E82D401EF320}"/>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6B22FDBC-9E0B-4BDF-BA73-011DE885BE1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178232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3395D76-E536-4192-9775-2DD94A171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1" y="852507"/>
            <a:ext cx="9144000" cy="5545018"/>
          </a:xfrm>
          <a:prstGeom prst="rect">
            <a:avLst/>
          </a:prstGeom>
        </p:spPr>
      </p:pic>
      <p:sp>
        <p:nvSpPr>
          <p:cNvPr id="5" name="Dikdörtgen 4">
            <a:extLst>
              <a:ext uri="{FF2B5EF4-FFF2-40B4-BE49-F238E27FC236}">
                <a16:creationId xmlns:a16="http://schemas.microsoft.com/office/drawing/2014/main" id="{74B5274E-52A9-4B79-8F68-B42C21D88C62}"/>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DFEEC030-C7D2-4657-8912-BD0C9CDF3942}"/>
              </a:ext>
            </a:extLst>
          </p:cNvPr>
          <p:cNvSpPr txBox="1">
            <a:spLocks/>
          </p:cNvSpPr>
          <p:nvPr/>
        </p:nvSpPr>
        <p:spPr>
          <a:xfrm>
            <a:off x="-25335" y="0"/>
            <a:ext cx="7325501" cy="81087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UYGUSUZLUKLARI  VE UYGUNSUZLUKLARIN </a:t>
            </a:r>
            <a:r>
              <a:rPr lang="tr-TR" sz="4000" b="1" dirty="0" err="1">
                <a:solidFill>
                  <a:schemeClr val="bg1"/>
                </a:solidFill>
                <a:latin typeface="Segoe UI Light" panose="020B0502040204020203" pitchFamily="34" charset="0"/>
                <a:cs typeface="Segoe UI Light" panose="020B0502040204020203" pitchFamily="34" charset="0"/>
              </a:rPr>
              <a:t>GİDERİLMESi</a:t>
            </a:r>
            <a:r>
              <a:rPr lang="tr-TR" sz="4000" b="1" dirty="0">
                <a:solidFill>
                  <a:schemeClr val="bg1"/>
                </a:solidFill>
                <a:latin typeface="Segoe UI Light" panose="020B0502040204020203" pitchFamily="34" charset="0"/>
                <a:cs typeface="Segoe UI Light" panose="020B0502040204020203" pitchFamily="34" charset="0"/>
              </a:rPr>
              <a:t>-SAHA KALİTE KONTROLÜ</a:t>
            </a:r>
            <a:endParaRPr lang="tr-TR" sz="4000" b="1" dirty="0">
              <a:solidFill>
                <a:schemeClr val="bg1"/>
              </a:solidFill>
            </a:endParaRPr>
          </a:p>
        </p:txBody>
      </p:sp>
      <p:sp>
        <p:nvSpPr>
          <p:cNvPr id="7" name="İçerik Yer Tutucusu 2">
            <a:extLst>
              <a:ext uri="{FF2B5EF4-FFF2-40B4-BE49-F238E27FC236}">
                <a16:creationId xmlns:a16="http://schemas.microsoft.com/office/drawing/2014/main" id="{16DA9DDC-352B-4025-8613-C8378C020361}"/>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Font typeface="Arial" pitchFamily="34" charset="0"/>
              <a:buNone/>
              <a:defRPr/>
            </a:pPr>
            <a:endParaRPr lang="tr-TR" sz="2400" dirty="0"/>
          </a:p>
        </p:txBody>
      </p:sp>
      <p:pic>
        <p:nvPicPr>
          <p:cNvPr id="8" name="Picture 2" descr="C:\Users\DELL-PC\Desktop\MTMD_logo3.jpg">
            <a:extLst>
              <a:ext uri="{FF2B5EF4-FFF2-40B4-BE49-F238E27FC236}">
                <a16:creationId xmlns:a16="http://schemas.microsoft.com/office/drawing/2014/main" id="{BF2C82DB-CE1E-40C2-B92A-ADAEADB3B3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19CBF166-553B-494D-8714-502918316E11}"/>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19EF5829-4A16-4714-A457-B9029844003D}"/>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7391DC03-416C-4595-8D06-56E1766F2544}"/>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 name="Resim 1"/>
          <p:cNvPicPr>
            <a:picLocks noChangeAspect="1"/>
          </p:cNvPicPr>
          <p:nvPr/>
        </p:nvPicPr>
        <p:blipFill>
          <a:blip r:embed="rId4"/>
          <a:stretch>
            <a:fillRect/>
          </a:stretch>
        </p:blipFill>
        <p:spPr>
          <a:xfrm>
            <a:off x="899592" y="1667230"/>
            <a:ext cx="6772014" cy="4617869"/>
          </a:xfrm>
          <a:prstGeom prst="rect">
            <a:avLst/>
          </a:prstGeom>
        </p:spPr>
      </p:pic>
    </p:spTree>
    <p:extLst>
      <p:ext uri="{BB962C8B-B14F-4D97-AF65-F5344CB8AC3E}">
        <p14:creationId xmlns:p14="http://schemas.microsoft.com/office/powerpoint/2010/main" val="189537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879250D-6631-4071-9DCF-F659890F6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1D8F30EC-2B43-4F67-94A1-4177104005BA}"/>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9FEBCE8B-B679-460F-8609-67F3F542E225}"/>
              </a:ext>
            </a:extLst>
          </p:cNvPr>
          <p:cNvSpPr txBox="1">
            <a:spLocks/>
          </p:cNvSpPr>
          <p:nvPr/>
        </p:nvSpPr>
        <p:spPr>
          <a:xfrm>
            <a:off x="-1" y="0"/>
            <a:ext cx="7300167" cy="810872"/>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4000" b="1" dirty="0">
              <a:solidFill>
                <a:schemeClr val="bg1"/>
              </a:solidFill>
              <a:latin typeface="Segoe UI Light" panose="020B0502040204020203" pitchFamily="34" charset="0"/>
              <a:cs typeface="Segoe UI Light" panose="020B0502040204020203" pitchFamily="34" charset="0"/>
            </a:endParaRPr>
          </a:p>
          <a:p>
            <a:r>
              <a:rPr lang="tr-TR" sz="4000" b="1" dirty="0">
                <a:solidFill>
                  <a:schemeClr val="bg1"/>
                </a:solidFill>
                <a:latin typeface="Segoe UI Light" panose="020B0502040204020203" pitchFamily="34" charset="0"/>
                <a:cs typeface="Segoe UI Light" panose="020B0502040204020203" pitchFamily="34" charset="0"/>
              </a:rPr>
              <a:t>İMALAT UYGUSUZLUKLARI  VE UYGUNSUZLUKLARIN </a:t>
            </a:r>
            <a:r>
              <a:rPr lang="tr-TR" sz="4000" b="1" dirty="0" err="1">
                <a:solidFill>
                  <a:schemeClr val="bg1"/>
                </a:solidFill>
                <a:latin typeface="Segoe UI Light" panose="020B0502040204020203" pitchFamily="34" charset="0"/>
                <a:cs typeface="Segoe UI Light" panose="020B0502040204020203" pitchFamily="34" charset="0"/>
              </a:rPr>
              <a:t>GİDERİLMESi</a:t>
            </a:r>
            <a:r>
              <a:rPr lang="tr-TR" sz="4000" b="1" dirty="0">
                <a:solidFill>
                  <a:schemeClr val="bg1"/>
                </a:solidFill>
                <a:latin typeface="Segoe UI Light" panose="020B0502040204020203" pitchFamily="34" charset="0"/>
                <a:cs typeface="Segoe UI Light" panose="020B0502040204020203" pitchFamily="34" charset="0"/>
              </a:rPr>
              <a:t>-SAHA KALİTE KONTROLÜ</a:t>
            </a:r>
            <a:endParaRPr lang="tr-TR" sz="4000" b="1" dirty="0">
              <a:solidFill>
                <a:schemeClr val="bg1"/>
              </a:solidFill>
            </a:endParaRPr>
          </a:p>
          <a:p>
            <a:endParaRPr lang="tr-TR" sz="4000" b="1" dirty="0">
              <a:solidFill>
                <a:schemeClr val="bg1"/>
              </a:solidFill>
            </a:endParaRPr>
          </a:p>
        </p:txBody>
      </p:sp>
      <p:sp>
        <p:nvSpPr>
          <p:cNvPr id="7" name="İçerik Yer Tutucusu 2">
            <a:extLst>
              <a:ext uri="{FF2B5EF4-FFF2-40B4-BE49-F238E27FC236}">
                <a16:creationId xmlns:a16="http://schemas.microsoft.com/office/drawing/2014/main" id="{2FB816F7-7095-4338-B4FB-DCB03EB1DEDD}"/>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İmalat kontrolü için </a:t>
            </a:r>
            <a:r>
              <a:rPr lang="tr-TR" sz="2400" dirty="0" err="1"/>
              <a:t>check-list</a:t>
            </a:r>
            <a:r>
              <a:rPr lang="tr-TR" sz="2400" dirty="0"/>
              <a:t> oluşturulması</a:t>
            </a:r>
          </a:p>
          <a:p>
            <a:pPr eaLnBrk="0" fontAlgn="base" hangingPunct="0">
              <a:lnSpc>
                <a:spcPct val="120000"/>
              </a:lnSpc>
              <a:spcAft>
                <a:spcPct val="0"/>
              </a:spcAft>
              <a:buSzPct val="95000"/>
              <a:defRPr/>
            </a:pPr>
            <a:r>
              <a:rPr lang="tr-TR" sz="2400" dirty="0"/>
              <a:t>Düzenli olarak imalatın kontrolü </a:t>
            </a:r>
          </a:p>
          <a:p>
            <a:pPr eaLnBrk="0" fontAlgn="base" hangingPunct="0">
              <a:lnSpc>
                <a:spcPct val="120000"/>
              </a:lnSpc>
              <a:spcAft>
                <a:spcPct val="0"/>
              </a:spcAft>
              <a:buSzPct val="95000"/>
              <a:defRPr/>
            </a:pPr>
            <a:endParaRPr lang="tr-TR" sz="2400" dirty="0"/>
          </a:p>
        </p:txBody>
      </p:sp>
      <p:pic>
        <p:nvPicPr>
          <p:cNvPr id="8" name="Picture 2" descr="C:\Users\DELL-PC\Desktop\MTMD_logo3.jpg">
            <a:extLst>
              <a:ext uri="{FF2B5EF4-FFF2-40B4-BE49-F238E27FC236}">
                <a16:creationId xmlns:a16="http://schemas.microsoft.com/office/drawing/2014/main" id="{C7B4FBD0-8F16-4E0E-AD50-0F66A71D35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97258551-1328-44C2-9E02-DDF37B176FA8}"/>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ACD08388-A99A-4D54-9683-AD43FD745238}"/>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03F1869E-157D-44AF-8616-34FCB177DE8F}"/>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12" name="Resim 11"/>
          <p:cNvPicPr>
            <a:picLocks noChangeAspect="1"/>
          </p:cNvPicPr>
          <p:nvPr/>
        </p:nvPicPr>
        <p:blipFill>
          <a:blip r:embed="rId4"/>
          <a:stretch>
            <a:fillRect/>
          </a:stretch>
        </p:blipFill>
        <p:spPr>
          <a:xfrm>
            <a:off x="971600" y="2551600"/>
            <a:ext cx="6696744" cy="3338977"/>
          </a:xfrm>
          <a:prstGeom prst="rect">
            <a:avLst/>
          </a:prstGeom>
        </p:spPr>
      </p:pic>
    </p:spTree>
    <p:extLst>
      <p:ext uri="{BB962C8B-B14F-4D97-AF65-F5344CB8AC3E}">
        <p14:creationId xmlns:p14="http://schemas.microsoft.com/office/powerpoint/2010/main" val="1040432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45BEC431-D108-4C7C-B394-941EA0CBA80B}"/>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5" name="Başlık 1">
            <a:extLst>
              <a:ext uri="{FF2B5EF4-FFF2-40B4-BE49-F238E27FC236}">
                <a16:creationId xmlns:a16="http://schemas.microsoft.com/office/drawing/2014/main" id="{E42A38A8-15E6-489F-888B-A28A0DF42E7D}"/>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pic>
        <p:nvPicPr>
          <p:cNvPr id="6" name="Picture 2" descr="C:\Users\DELL-PC\Desktop\MTMD_logo3.jpg">
            <a:extLst>
              <a:ext uri="{FF2B5EF4-FFF2-40B4-BE49-F238E27FC236}">
                <a16:creationId xmlns:a16="http://schemas.microsoft.com/office/drawing/2014/main" id="{E4ACF18E-6F34-475D-ABC1-666F1062CE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666CD903-C76E-4E8C-8B73-E44C9334ECBB}"/>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8" name="Resim 7">
            <a:extLst>
              <a:ext uri="{FF2B5EF4-FFF2-40B4-BE49-F238E27FC236}">
                <a16:creationId xmlns:a16="http://schemas.microsoft.com/office/drawing/2014/main" id="{19FAC3FD-69B0-4745-A895-061521397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9" name="Dikdörtgen 8">
            <a:extLst>
              <a:ext uri="{FF2B5EF4-FFF2-40B4-BE49-F238E27FC236}">
                <a16:creationId xmlns:a16="http://schemas.microsoft.com/office/drawing/2014/main" id="{3E31CED5-45F7-4043-9669-8E3EC38AFF56}"/>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0" name="Başlık 1">
            <a:extLst>
              <a:ext uri="{FF2B5EF4-FFF2-40B4-BE49-F238E27FC236}">
                <a16:creationId xmlns:a16="http://schemas.microsoft.com/office/drawing/2014/main" id="{18648B07-46AE-439D-85D8-7E3D5F4F8FB5}"/>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RAPORLAMA</a:t>
            </a:r>
            <a:endParaRPr lang="tr-TR" sz="4000" b="1" dirty="0">
              <a:solidFill>
                <a:schemeClr val="bg1"/>
              </a:solidFill>
            </a:endParaRPr>
          </a:p>
        </p:txBody>
      </p:sp>
      <p:sp>
        <p:nvSpPr>
          <p:cNvPr id="11" name="İçerik Yer Tutucusu 2">
            <a:extLst>
              <a:ext uri="{FF2B5EF4-FFF2-40B4-BE49-F238E27FC236}">
                <a16:creationId xmlns:a16="http://schemas.microsoft.com/office/drawing/2014/main" id="{ADCB1FB7-50B5-42FE-BC86-A8DFBA9E7731}"/>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Haftalık olarak durum raporu hazırlanmalıdır.  Bu rapor, malzeme ve yapılan işçilik durumunu, sahadaki diğer disiplinler ile ilgili ilerleme ve gelişmeleri de gösterdiğinden, işin ilerlemesindeki olumlu yada olumsuz durumları tespit etmekte son derece gereklidir.</a:t>
            </a:r>
          </a:p>
          <a:p>
            <a:pPr eaLnBrk="0" fontAlgn="base" hangingPunct="0">
              <a:lnSpc>
                <a:spcPct val="120000"/>
              </a:lnSpc>
              <a:spcAft>
                <a:spcPct val="0"/>
              </a:spcAft>
              <a:buSzPct val="95000"/>
              <a:defRPr/>
            </a:pPr>
            <a:r>
              <a:rPr lang="tr-TR" sz="2400" dirty="0"/>
              <a:t>Şantiyede yapılan yazışmalar oldukça önemlidir. Özellikle işin uzaması, fiyat farkı, malzeme, döviz kuruna bağlı fiyat ve işçilik artışları gibi sorunlar, öncesinde yapılan anlık yazışmalar ve raporlamalar ile çözümlenebilir.</a:t>
            </a:r>
          </a:p>
        </p:txBody>
      </p:sp>
      <p:pic>
        <p:nvPicPr>
          <p:cNvPr id="12" name="Picture 2" descr="C:\Users\DELL-PC\Desktop\MTMD_logo3.jpg">
            <a:extLst>
              <a:ext uri="{FF2B5EF4-FFF2-40B4-BE49-F238E27FC236}">
                <a16:creationId xmlns:a16="http://schemas.microsoft.com/office/drawing/2014/main" id="{0B7B95FA-90FE-4E9B-B03E-23914AABDC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D91ECFA1-A8D6-48E9-B34B-B7123939764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4" name="Dikdörtgen 13">
            <a:extLst>
              <a:ext uri="{FF2B5EF4-FFF2-40B4-BE49-F238E27FC236}">
                <a16:creationId xmlns:a16="http://schemas.microsoft.com/office/drawing/2014/main" id="{37A7CAA7-1C6B-4A30-B77F-6107E1C25C62}"/>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5" name="Dikdörtgen 14">
            <a:extLst>
              <a:ext uri="{FF2B5EF4-FFF2-40B4-BE49-F238E27FC236}">
                <a16:creationId xmlns:a16="http://schemas.microsoft.com/office/drawing/2014/main" id="{C78DB189-8BAC-4E1F-A414-92BF7616E243}"/>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308348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6AE6D3-6E83-463A-9BAC-29727B4F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0C169DDB-CB09-43D7-9BC3-294A63B5859D}"/>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B7448D18-AF01-42F7-B9A6-4708200FF3A9}"/>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RAPORLAMA</a:t>
            </a:r>
            <a:endParaRPr lang="tr-TR" sz="4000" b="1" dirty="0">
              <a:solidFill>
                <a:schemeClr val="bg1"/>
              </a:solidFill>
            </a:endParaRPr>
          </a:p>
        </p:txBody>
      </p:sp>
      <p:sp>
        <p:nvSpPr>
          <p:cNvPr id="7" name="İçerik Yer Tutucusu 2">
            <a:extLst>
              <a:ext uri="{FF2B5EF4-FFF2-40B4-BE49-F238E27FC236}">
                <a16:creationId xmlns:a16="http://schemas.microsoft.com/office/drawing/2014/main" id="{0913E5CB-F3E3-4B84-8F11-540E20E9D969}"/>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Haftalık ve aylık yazışmalarla durum güncellemesi yapılmalıdır.</a:t>
            </a:r>
          </a:p>
        </p:txBody>
      </p:sp>
      <p:pic>
        <p:nvPicPr>
          <p:cNvPr id="8" name="Picture 2" descr="C:\Users\DELL-PC\Desktop\MTMD_logo3.jpg">
            <a:extLst>
              <a:ext uri="{FF2B5EF4-FFF2-40B4-BE49-F238E27FC236}">
                <a16:creationId xmlns:a16="http://schemas.microsoft.com/office/drawing/2014/main" id="{2FF9E534-9334-49A1-BA7D-6D1207EDE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6303C97B-E8D2-40BF-895F-D0F8781885A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3A0560A7-028E-49D0-9F8E-07F7D765CBFE}"/>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7C87A990-F4F5-4259-BA52-787927F011D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3" name="Resim 2"/>
          <p:cNvPicPr>
            <a:picLocks noChangeAspect="1"/>
          </p:cNvPicPr>
          <p:nvPr/>
        </p:nvPicPr>
        <p:blipFill>
          <a:blip r:embed="rId4"/>
          <a:stretch>
            <a:fillRect/>
          </a:stretch>
        </p:blipFill>
        <p:spPr>
          <a:xfrm>
            <a:off x="2699792" y="2108060"/>
            <a:ext cx="3312368" cy="4057009"/>
          </a:xfrm>
          <a:prstGeom prst="rect">
            <a:avLst/>
          </a:prstGeom>
        </p:spPr>
      </p:pic>
    </p:spTree>
    <p:extLst>
      <p:ext uri="{BB962C8B-B14F-4D97-AF65-F5344CB8AC3E}">
        <p14:creationId xmlns:p14="http://schemas.microsoft.com/office/powerpoint/2010/main" val="3635588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6AE6D3-6E83-463A-9BAC-29727B4F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835662"/>
            <a:ext cx="9144000" cy="5545018"/>
          </a:xfrm>
          <a:prstGeom prst="rect">
            <a:avLst/>
          </a:prstGeom>
        </p:spPr>
      </p:pic>
      <p:sp>
        <p:nvSpPr>
          <p:cNvPr id="5" name="Dikdörtgen 4">
            <a:extLst>
              <a:ext uri="{FF2B5EF4-FFF2-40B4-BE49-F238E27FC236}">
                <a16:creationId xmlns:a16="http://schemas.microsoft.com/office/drawing/2014/main" id="{0C169DDB-CB09-43D7-9BC3-294A63B5859D}"/>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B7448D18-AF01-42F7-B9A6-4708200FF3A9}"/>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RAPORLAMA</a:t>
            </a:r>
            <a:endParaRPr lang="tr-TR" sz="4000" b="1" dirty="0">
              <a:solidFill>
                <a:schemeClr val="bg1"/>
              </a:solidFill>
            </a:endParaRPr>
          </a:p>
        </p:txBody>
      </p:sp>
      <p:sp>
        <p:nvSpPr>
          <p:cNvPr id="7" name="İçerik Yer Tutucusu 2">
            <a:extLst>
              <a:ext uri="{FF2B5EF4-FFF2-40B4-BE49-F238E27FC236}">
                <a16:creationId xmlns:a16="http://schemas.microsoft.com/office/drawing/2014/main" id="{0913E5CB-F3E3-4B84-8F11-540E20E9D969}"/>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8" name="Picture 2" descr="C:\Users\DELL-PC\Desktop\MTMD_logo3.jpg">
            <a:extLst>
              <a:ext uri="{FF2B5EF4-FFF2-40B4-BE49-F238E27FC236}">
                <a16:creationId xmlns:a16="http://schemas.microsoft.com/office/drawing/2014/main" id="{2FF9E534-9334-49A1-BA7D-6D1207EDE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6303C97B-E8D2-40BF-895F-D0F8781885A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3A0560A7-028E-49D0-9F8E-07F7D765CBFE}"/>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7C87A990-F4F5-4259-BA52-787927F011D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 name="Resim 1"/>
          <p:cNvPicPr>
            <a:picLocks noChangeAspect="1"/>
          </p:cNvPicPr>
          <p:nvPr/>
        </p:nvPicPr>
        <p:blipFill>
          <a:blip r:embed="rId4"/>
          <a:stretch>
            <a:fillRect/>
          </a:stretch>
        </p:blipFill>
        <p:spPr>
          <a:xfrm>
            <a:off x="2507463" y="868568"/>
            <a:ext cx="4103737" cy="5246470"/>
          </a:xfrm>
          <a:prstGeom prst="rect">
            <a:avLst/>
          </a:prstGeom>
        </p:spPr>
      </p:pic>
    </p:spTree>
    <p:extLst>
      <p:ext uri="{BB962C8B-B14F-4D97-AF65-F5344CB8AC3E}">
        <p14:creationId xmlns:p14="http://schemas.microsoft.com/office/powerpoint/2010/main" val="422150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6AE6D3-6E83-463A-9BAC-29727B4F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835662"/>
            <a:ext cx="9144000" cy="5545018"/>
          </a:xfrm>
          <a:prstGeom prst="rect">
            <a:avLst/>
          </a:prstGeom>
        </p:spPr>
      </p:pic>
      <p:sp>
        <p:nvSpPr>
          <p:cNvPr id="5" name="Dikdörtgen 4">
            <a:extLst>
              <a:ext uri="{FF2B5EF4-FFF2-40B4-BE49-F238E27FC236}">
                <a16:creationId xmlns:a16="http://schemas.microsoft.com/office/drawing/2014/main" id="{0C169DDB-CB09-43D7-9BC3-294A63B5859D}"/>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B7448D18-AF01-42F7-B9A6-4708200FF3A9}"/>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RAPORLAMA</a:t>
            </a:r>
            <a:endParaRPr lang="tr-TR" sz="4000" b="1" dirty="0">
              <a:solidFill>
                <a:schemeClr val="bg1"/>
              </a:solidFill>
            </a:endParaRPr>
          </a:p>
        </p:txBody>
      </p:sp>
      <p:sp>
        <p:nvSpPr>
          <p:cNvPr id="7" name="İçerik Yer Tutucusu 2">
            <a:extLst>
              <a:ext uri="{FF2B5EF4-FFF2-40B4-BE49-F238E27FC236}">
                <a16:creationId xmlns:a16="http://schemas.microsoft.com/office/drawing/2014/main" id="{0913E5CB-F3E3-4B84-8F11-540E20E9D969}"/>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8" name="Picture 2" descr="C:\Users\DELL-PC\Desktop\MTMD_logo3.jpg">
            <a:extLst>
              <a:ext uri="{FF2B5EF4-FFF2-40B4-BE49-F238E27FC236}">
                <a16:creationId xmlns:a16="http://schemas.microsoft.com/office/drawing/2014/main" id="{2FF9E534-9334-49A1-BA7D-6D1207EDE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6303C97B-E8D2-40BF-895F-D0F8781885A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3A0560A7-028E-49D0-9F8E-07F7D765CBFE}"/>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7C87A990-F4F5-4259-BA52-787927F011D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3" name="Resim 2"/>
          <p:cNvPicPr>
            <a:picLocks noChangeAspect="1"/>
          </p:cNvPicPr>
          <p:nvPr/>
        </p:nvPicPr>
        <p:blipFill>
          <a:blip r:embed="rId4"/>
          <a:stretch>
            <a:fillRect/>
          </a:stretch>
        </p:blipFill>
        <p:spPr>
          <a:xfrm>
            <a:off x="2699792" y="835472"/>
            <a:ext cx="4003546" cy="5260698"/>
          </a:xfrm>
          <a:prstGeom prst="rect">
            <a:avLst/>
          </a:prstGeom>
        </p:spPr>
      </p:pic>
    </p:spTree>
    <p:extLst>
      <p:ext uri="{BB962C8B-B14F-4D97-AF65-F5344CB8AC3E}">
        <p14:creationId xmlns:p14="http://schemas.microsoft.com/office/powerpoint/2010/main" val="206573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a:extLst>
              <a:ext uri="{FF2B5EF4-FFF2-40B4-BE49-F238E27FC236}">
                <a16:creationId xmlns:a16="http://schemas.microsoft.com/office/drawing/2014/main" id="{0B51C677-F6CC-4DF4-B21C-A08EA5C52574}"/>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21" name="Dikdörtgen 20">
            <a:extLst>
              <a:ext uri="{FF2B5EF4-FFF2-40B4-BE49-F238E27FC236}">
                <a16:creationId xmlns:a16="http://schemas.microsoft.com/office/drawing/2014/main" id="{93737809-3EE9-437F-963C-28A894A6B63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22" name="Resim 21">
            <a:extLst>
              <a:ext uri="{FF2B5EF4-FFF2-40B4-BE49-F238E27FC236}">
                <a16:creationId xmlns:a16="http://schemas.microsoft.com/office/drawing/2014/main" id="{6F27A5A2-1DA1-44C0-B9B1-18DACC5AF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25" name="İçerik Yer Tutucusu 2">
            <a:extLst>
              <a:ext uri="{FF2B5EF4-FFF2-40B4-BE49-F238E27FC236}">
                <a16:creationId xmlns:a16="http://schemas.microsoft.com/office/drawing/2014/main" id="{CACF6CF8-22FC-40A6-BD62-5F6433E3F63F}"/>
              </a:ext>
            </a:extLst>
          </p:cNvPr>
          <p:cNvSpPr txBox="1">
            <a:spLocks/>
          </p:cNvSpPr>
          <p:nvPr/>
        </p:nvSpPr>
        <p:spPr>
          <a:xfrm>
            <a:off x="457200" y="1340768"/>
            <a:ext cx="8229600" cy="470635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err="1"/>
              <a:t>Ataşmanlar</a:t>
            </a:r>
            <a:r>
              <a:rPr lang="tr-TR" sz="2400" dirty="0"/>
              <a:t> kesinlikle gününde, biriktirilmeden  ve mümkünse günlük kontrollük teşkilatına onaylatılarak yapılmalıdır.</a:t>
            </a:r>
          </a:p>
          <a:p>
            <a:pPr eaLnBrk="0" fontAlgn="base" hangingPunct="0">
              <a:lnSpc>
                <a:spcPct val="120000"/>
              </a:lnSpc>
              <a:spcAft>
                <a:spcPct val="0"/>
              </a:spcAft>
              <a:buSzPct val="95000"/>
              <a:defRPr/>
            </a:pPr>
            <a:r>
              <a:rPr lang="tr-TR" sz="2400" dirty="0"/>
              <a:t>Yapılan işlerin paraya çevrilmesi konusunda, </a:t>
            </a:r>
            <a:r>
              <a:rPr lang="tr-TR" sz="2400" dirty="0" err="1"/>
              <a:t>hakedişlerin</a:t>
            </a:r>
            <a:r>
              <a:rPr lang="tr-TR" sz="2400" dirty="0"/>
              <a:t> zamanında doğru </a:t>
            </a:r>
            <a:r>
              <a:rPr lang="tr-TR" sz="2400" dirty="0" err="1"/>
              <a:t>ataşmanlar</a:t>
            </a:r>
            <a:r>
              <a:rPr lang="tr-TR" sz="2400" dirty="0"/>
              <a:t> ile verilmesi, çok kritik ve önemlidir.</a:t>
            </a:r>
          </a:p>
          <a:p>
            <a:pPr eaLnBrk="0" fontAlgn="base" hangingPunct="0">
              <a:lnSpc>
                <a:spcPct val="120000"/>
              </a:lnSpc>
              <a:spcAft>
                <a:spcPct val="0"/>
              </a:spcAft>
              <a:buSzPct val="95000"/>
              <a:defRPr/>
            </a:pPr>
            <a:r>
              <a:rPr lang="tr-TR" sz="2400" dirty="0"/>
              <a:t> Şirketleri temsil eden şantiye yöneticilerinin, işverenle uyum içinde, işi teknik kriterlere uygun ve doğru yaptırarak, merkez ofisten o aya ait şantiye maliyetleri , malzeme, işçilik olarak kontrolünden sonra  hakkedişi zamanında vermeleri önemlidir. Hakkediş verildikten sonra izin kullanmak konusunda şantiye yönetici ve çalışanlarının gerekli  önemi ve özveriyi göstermeleri gerekir.</a:t>
            </a:r>
          </a:p>
        </p:txBody>
      </p:sp>
      <p:sp>
        <p:nvSpPr>
          <p:cNvPr id="27" name="Dikdörtgen 26">
            <a:extLst>
              <a:ext uri="{FF2B5EF4-FFF2-40B4-BE49-F238E27FC236}">
                <a16:creationId xmlns:a16="http://schemas.microsoft.com/office/drawing/2014/main" id="{BC1F51A9-4740-41CE-BC4A-942251BEBA32}"/>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28" name="Dikdörtgen 27">
            <a:extLst>
              <a:ext uri="{FF2B5EF4-FFF2-40B4-BE49-F238E27FC236}">
                <a16:creationId xmlns:a16="http://schemas.microsoft.com/office/drawing/2014/main" id="{79E8571C-B229-49B7-B12F-4A6BE851AE6B}"/>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29" name="Dikdörtgen 28">
            <a:extLst>
              <a:ext uri="{FF2B5EF4-FFF2-40B4-BE49-F238E27FC236}">
                <a16:creationId xmlns:a16="http://schemas.microsoft.com/office/drawing/2014/main" id="{FD3181D1-9491-4CD0-A2B9-EBE780B05360}"/>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
        <p:nvSpPr>
          <p:cNvPr id="14" name="Dikdörtgen 13">
            <a:extLst>
              <a:ext uri="{FF2B5EF4-FFF2-40B4-BE49-F238E27FC236}">
                <a16:creationId xmlns:a16="http://schemas.microsoft.com/office/drawing/2014/main" id="{46DABA38-373B-945F-D7B8-DA14CE7D3D5E}"/>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5" name="Başlık 1">
            <a:extLst>
              <a:ext uri="{FF2B5EF4-FFF2-40B4-BE49-F238E27FC236}">
                <a16:creationId xmlns:a16="http://schemas.microsoft.com/office/drawing/2014/main" id="{3FFB28D7-E4B6-0D75-6BF8-3E48B7C3CB9F}"/>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ATAŞMANLARIN YAPILMASI</a:t>
            </a:r>
            <a:endParaRPr lang="tr-TR" sz="4000" b="1" dirty="0">
              <a:solidFill>
                <a:schemeClr val="bg1"/>
              </a:solidFill>
            </a:endParaRPr>
          </a:p>
        </p:txBody>
      </p:sp>
      <p:pic>
        <p:nvPicPr>
          <p:cNvPr id="16" name="Picture 2" descr="C:\Users\DELL-PC\Desktop\MTMD_logo3.jpg">
            <a:extLst>
              <a:ext uri="{FF2B5EF4-FFF2-40B4-BE49-F238E27FC236}">
                <a16:creationId xmlns:a16="http://schemas.microsoft.com/office/drawing/2014/main" id="{EE104025-A7F2-029B-375B-3AA5641B4C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40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C52F0338-3C96-4E66-82A1-866217D2A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 y="810872"/>
            <a:ext cx="9144000" cy="5545018"/>
          </a:xfrm>
          <a:prstGeom prst="rect">
            <a:avLst/>
          </a:prstGeom>
        </p:spPr>
      </p:pic>
      <p:sp>
        <p:nvSpPr>
          <p:cNvPr id="13" name="Dikdörtgen 12">
            <a:extLst>
              <a:ext uri="{FF2B5EF4-FFF2-40B4-BE49-F238E27FC236}">
                <a16:creationId xmlns:a16="http://schemas.microsoft.com/office/drawing/2014/main" id="{8BDC54AB-5769-4FF3-8077-DFC1C039AAEC}"/>
              </a:ext>
            </a:extLst>
          </p:cNvPr>
          <p:cNvSpPr/>
          <p:nvPr/>
        </p:nvSpPr>
        <p:spPr>
          <a:xfrm>
            <a:off x="-44469" y="0"/>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4" name="Başlık 1">
            <a:extLst>
              <a:ext uri="{FF2B5EF4-FFF2-40B4-BE49-F238E27FC236}">
                <a16:creationId xmlns:a16="http://schemas.microsoft.com/office/drawing/2014/main" id="{5BE10F40-CDD9-484E-9D71-28A6C1EE507A}"/>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ATAŞMANLARIN YAPILMASI</a:t>
            </a:r>
            <a:endParaRPr lang="tr-TR" sz="4000" b="1" dirty="0">
              <a:solidFill>
                <a:schemeClr val="bg1"/>
              </a:solidFill>
            </a:endParaRPr>
          </a:p>
        </p:txBody>
      </p:sp>
      <p:sp>
        <p:nvSpPr>
          <p:cNvPr id="15" name="İçerik Yer Tutucusu 2">
            <a:extLst>
              <a:ext uri="{FF2B5EF4-FFF2-40B4-BE49-F238E27FC236}">
                <a16:creationId xmlns:a16="http://schemas.microsoft.com/office/drawing/2014/main" id="{11282C50-1EA1-4031-B702-CE2EDC56347B}"/>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16" name="Picture 2" descr="C:\Users\DELL-PC\Desktop\MTMD_logo3.jpg">
            <a:extLst>
              <a:ext uri="{FF2B5EF4-FFF2-40B4-BE49-F238E27FC236}">
                <a16:creationId xmlns:a16="http://schemas.microsoft.com/office/drawing/2014/main" id="{AFCBD513-C725-4219-924C-081AA4A230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7" name="Dikdörtgen 16">
            <a:extLst>
              <a:ext uri="{FF2B5EF4-FFF2-40B4-BE49-F238E27FC236}">
                <a16:creationId xmlns:a16="http://schemas.microsoft.com/office/drawing/2014/main" id="{2A50E7B3-2D34-4FBE-8C10-C7104BCB3E4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8" name="Dikdörtgen 17">
            <a:extLst>
              <a:ext uri="{FF2B5EF4-FFF2-40B4-BE49-F238E27FC236}">
                <a16:creationId xmlns:a16="http://schemas.microsoft.com/office/drawing/2014/main" id="{FB1CDA22-F46B-4726-856F-F19FAA6E5C4C}"/>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9" name="Dikdörtgen 18">
            <a:extLst>
              <a:ext uri="{FF2B5EF4-FFF2-40B4-BE49-F238E27FC236}">
                <a16:creationId xmlns:a16="http://schemas.microsoft.com/office/drawing/2014/main" id="{5FFF4F6E-7619-4763-80E4-DD0E111EF13B}"/>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 name="Resim 1"/>
          <p:cNvPicPr>
            <a:picLocks noChangeAspect="1"/>
          </p:cNvPicPr>
          <p:nvPr/>
        </p:nvPicPr>
        <p:blipFill>
          <a:blip r:embed="rId4"/>
          <a:stretch>
            <a:fillRect/>
          </a:stretch>
        </p:blipFill>
        <p:spPr>
          <a:xfrm>
            <a:off x="819856" y="923938"/>
            <a:ext cx="7322964" cy="5126960"/>
          </a:xfrm>
          <a:prstGeom prst="rect">
            <a:avLst/>
          </a:prstGeom>
        </p:spPr>
      </p:pic>
    </p:spTree>
    <p:extLst>
      <p:ext uri="{BB962C8B-B14F-4D97-AF65-F5344CB8AC3E}">
        <p14:creationId xmlns:p14="http://schemas.microsoft.com/office/powerpoint/2010/main" val="303193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C52F0338-3C96-4E66-82A1-866217D2A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 y="810872"/>
            <a:ext cx="9144000" cy="5545018"/>
          </a:xfrm>
          <a:prstGeom prst="rect">
            <a:avLst/>
          </a:prstGeom>
        </p:spPr>
      </p:pic>
      <p:sp>
        <p:nvSpPr>
          <p:cNvPr id="13" name="Dikdörtgen 12">
            <a:extLst>
              <a:ext uri="{FF2B5EF4-FFF2-40B4-BE49-F238E27FC236}">
                <a16:creationId xmlns:a16="http://schemas.microsoft.com/office/drawing/2014/main" id="{8BDC54AB-5769-4FF3-8077-DFC1C039AAEC}"/>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4" name="Başlık 1">
            <a:extLst>
              <a:ext uri="{FF2B5EF4-FFF2-40B4-BE49-F238E27FC236}">
                <a16:creationId xmlns:a16="http://schemas.microsoft.com/office/drawing/2014/main" id="{5BE10F40-CDD9-484E-9D71-28A6C1EE507A}"/>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ATAŞMANLARIN YAPILMASI</a:t>
            </a:r>
            <a:endParaRPr lang="tr-TR" sz="4000" b="1" dirty="0">
              <a:solidFill>
                <a:schemeClr val="bg1"/>
              </a:solidFill>
            </a:endParaRPr>
          </a:p>
        </p:txBody>
      </p:sp>
      <p:sp>
        <p:nvSpPr>
          <p:cNvPr id="15" name="İçerik Yer Tutucusu 2">
            <a:extLst>
              <a:ext uri="{FF2B5EF4-FFF2-40B4-BE49-F238E27FC236}">
                <a16:creationId xmlns:a16="http://schemas.microsoft.com/office/drawing/2014/main" id="{11282C50-1EA1-4031-B702-CE2EDC56347B}"/>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16" name="Picture 2" descr="C:\Users\DELL-PC\Desktop\MTMD_logo3.jpg">
            <a:extLst>
              <a:ext uri="{FF2B5EF4-FFF2-40B4-BE49-F238E27FC236}">
                <a16:creationId xmlns:a16="http://schemas.microsoft.com/office/drawing/2014/main" id="{AFCBD513-C725-4219-924C-081AA4A230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7" name="Dikdörtgen 16">
            <a:extLst>
              <a:ext uri="{FF2B5EF4-FFF2-40B4-BE49-F238E27FC236}">
                <a16:creationId xmlns:a16="http://schemas.microsoft.com/office/drawing/2014/main" id="{2A50E7B3-2D34-4FBE-8C10-C7104BCB3E49}"/>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8" name="Dikdörtgen 17">
            <a:extLst>
              <a:ext uri="{FF2B5EF4-FFF2-40B4-BE49-F238E27FC236}">
                <a16:creationId xmlns:a16="http://schemas.microsoft.com/office/drawing/2014/main" id="{FB1CDA22-F46B-4726-856F-F19FAA6E5C4C}"/>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9" name="Dikdörtgen 18">
            <a:extLst>
              <a:ext uri="{FF2B5EF4-FFF2-40B4-BE49-F238E27FC236}">
                <a16:creationId xmlns:a16="http://schemas.microsoft.com/office/drawing/2014/main" id="{5FFF4F6E-7619-4763-80E4-DD0E111EF13B}"/>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 name="Resim 1"/>
          <p:cNvPicPr>
            <a:picLocks noChangeAspect="1"/>
          </p:cNvPicPr>
          <p:nvPr/>
        </p:nvPicPr>
        <p:blipFill>
          <a:blip r:embed="rId4"/>
          <a:stretch>
            <a:fillRect/>
          </a:stretch>
        </p:blipFill>
        <p:spPr>
          <a:xfrm>
            <a:off x="971601" y="849426"/>
            <a:ext cx="7200800" cy="5159147"/>
          </a:xfrm>
          <a:prstGeom prst="rect">
            <a:avLst/>
          </a:prstGeom>
        </p:spPr>
      </p:pic>
    </p:spTree>
    <p:extLst>
      <p:ext uri="{BB962C8B-B14F-4D97-AF65-F5344CB8AC3E}">
        <p14:creationId xmlns:p14="http://schemas.microsoft.com/office/powerpoint/2010/main" val="235422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FBAC7A6-341A-4FA7-8377-B32A84FC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4" y="837843"/>
            <a:ext cx="9144000" cy="5545018"/>
          </a:xfrm>
          <a:prstGeom prst="rect">
            <a:avLst/>
          </a:prstGeom>
        </p:spPr>
      </p:pic>
      <p:sp>
        <p:nvSpPr>
          <p:cNvPr id="5" name="Dikdörtgen 4">
            <a:extLst>
              <a:ext uri="{FF2B5EF4-FFF2-40B4-BE49-F238E27FC236}">
                <a16:creationId xmlns:a16="http://schemas.microsoft.com/office/drawing/2014/main" id="{74ACBE03-A6C5-4520-B718-F918B62092C3}"/>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4DFAF78D-1DCF-4B6C-8781-EC0DE973F20B}"/>
              </a:ext>
            </a:extLst>
          </p:cNvPr>
          <p:cNvSpPr txBox="1">
            <a:spLocks/>
          </p:cNvSpPr>
          <p:nvPr/>
        </p:nvSpPr>
        <p:spPr>
          <a:xfrm>
            <a:off x="0" y="0"/>
            <a:ext cx="7310996"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HAKEDİŞ HAZIRLANMASI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3FC0474B-3141-44AB-A512-DF065D67E69E}"/>
              </a:ext>
            </a:extLst>
          </p:cNvPr>
          <p:cNvSpPr txBox="1">
            <a:spLocks/>
          </p:cNvSpPr>
          <p:nvPr/>
        </p:nvSpPr>
        <p:spPr>
          <a:xfrm>
            <a:off x="457200" y="1268760"/>
            <a:ext cx="8229600" cy="4734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err="1"/>
              <a:t>Hakedişler</a:t>
            </a:r>
            <a:r>
              <a:rPr lang="tr-TR" sz="2400" dirty="0"/>
              <a:t> sözleşmede belirlenen tarihlere uyumlu olarak zamanında hazırlanmalıdır.</a:t>
            </a:r>
          </a:p>
          <a:p>
            <a:pPr eaLnBrk="0" fontAlgn="base" hangingPunct="0">
              <a:lnSpc>
                <a:spcPct val="120000"/>
              </a:lnSpc>
              <a:spcAft>
                <a:spcPct val="0"/>
              </a:spcAft>
              <a:buSzPct val="95000"/>
              <a:defRPr/>
            </a:pPr>
            <a:r>
              <a:rPr lang="tr-TR" sz="2400" dirty="0" err="1"/>
              <a:t>Hakediş</a:t>
            </a:r>
            <a:r>
              <a:rPr lang="tr-TR" sz="2400" dirty="0"/>
              <a:t> hazırlanırken o ay yapılan işler ve şantiyeye yapılacak tüm masraflar kontrol edilmeli ve bu masrafların altında bir </a:t>
            </a:r>
            <a:r>
              <a:rPr lang="tr-TR" sz="2400" dirty="0" err="1"/>
              <a:t>hakediş</a:t>
            </a:r>
            <a:r>
              <a:rPr lang="tr-TR" sz="2400" dirty="0"/>
              <a:t> olmamalı, olursa da muhakkak bir izahı olmalıdır.</a:t>
            </a:r>
          </a:p>
          <a:p>
            <a:pPr eaLnBrk="0" fontAlgn="base" hangingPunct="0">
              <a:lnSpc>
                <a:spcPct val="120000"/>
              </a:lnSpc>
              <a:spcAft>
                <a:spcPct val="0"/>
              </a:spcAft>
              <a:buSzPct val="95000"/>
              <a:defRPr/>
            </a:pPr>
            <a:r>
              <a:rPr lang="tr-TR" sz="2400" dirty="0" err="1"/>
              <a:t>Ataşmanlarla</a:t>
            </a:r>
            <a:r>
              <a:rPr lang="tr-TR" sz="2400" dirty="0"/>
              <a:t> uyumlu olmalıdır.</a:t>
            </a:r>
          </a:p>
          <a:p>
            <a:pPr eaLnBrk="0" fontAlgn="base" hangingPunct="0">
              <a:lnSpc>
                <a:spcPct val="120000"/>
              </a:lnSpc>
              <a:spcAft>
                <a:spcPct val="0"/>
              </a:spcAft>
              <a:buSzPct val="95000"/>
              <a:defRPr/>
            </a:pPr>
            <a:r>
              <a:rPr lang="tr-TR" sz="2400" dirty="0" err="1"/>
              <a:t>Hakediş</a:t>
            </a:r>
            <a:r>
              <a:rPr lang="tr-TR" sz="2400" dirty="0"/>
              <a:t> onayı takip edilmelidir.</a:t>
            </a:r>
          </a:p>
          <a:p>
            <a:pPr eaLnBrk="0" fontAlgn="base" hangingPunct="0">
              <a:lnSpc>
                <a:spcPct val="120000"/>
              </a:lnSpc>
              <a:spcAft>
                <a:spcPct val="0"/>
              </a:spcAft>
              <a:buSzPct val="95000"/>
              <a:defRPr/>
            </a:pPr>
            <a:endParaRPr lang="tr-TR" sz="2400" dirty="0"/>
          </a:p>
        </p:txBody>
      </p:sp>
      <p:pic>
        <p:nvPicPr>
          <p:cNvPr id="8" name="Picture 2" descr="C:\Users\DELL-PC\Desktop\MTMD_logo3.jpg">
            <a:extLst>
              <a:ext uri="{FF2B5EF4-FFF2-40B4-BE49-F238E27FC236}">
                <a16:creationId xmlns:a16="http://schemas.microsoft.com/office/drawing/2014/main" id="{831731AC-6437-444E-8D9F-03320345C0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16EA6D63-D12A-4CA3-9FEB-2486982E3A2F}"/>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A24581DE-FBE9-4339-92B4-13605132485F}"/>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8F54AE85-A863-4D4C-B596-11AF3473D155}"/>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386712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FFED340-6E43-4536-8320-AF030D9C6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7950679A-E8F8-4BE6-B799-F223190606F4}"/>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6F96496B-0C3C-4EB9-BBD4-A939BCC86A76}"/>
              </a:ext>
            </a:extLst>
          </p:cNvPr>
          <p:cNvSpPr txBox="1">
            <a:spLocks/>
          </p:cNvSpPr>
          <p:nvPr/>
        </p:nvSpPr>
        <p:spPr>
          <a:xfrm>
            <a:off x="10829" y="0"/>
            <a:ext cx="7289338"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7" name="İçerik Yer Tutucusu 2">
            <a:extLst>
              <a:ext uri="{FF2B5EF4-FFF2-40B4-BE49-F238E27FC236}">
                <a16:creationId xmlns:a16="http://schemas.microsoft.com/office/drawing/2014/main" id="{75FD4D74-3460-4BB7-8E26-92F671CA5052}"/>
              </a:ext>
            </a:extLst>
          </p:cNvPr>
          <p:cNvSpPr txBox="1">
            <a:spLocks/>
          </p:cNvSpPr>
          <p:nvPr/>
        </p:nvSpPr>
        <p:spPr>
          <a:xfrm>
            <a:off x="457200" y="1268760"/>
            <a:ext cx="8229600" cy="446644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r>
              <a:rPr lang="tr-TR" sz="2400" dirty="0"/>
              <a:t>İmalata başlamadan önce, tüm disiplinlerle birlikte </a:t>
            </a:r>
            <a:r>
              <a:rPr lang="tr-TR" sz="2400" dirty="0" err="1"/>
              <a:t>süperpoze</a:t>
            </a:r>
            <a:r>
              <a:rPr lang="tr-TR" sz="2400" dirty="0"/>
              <a:t> proje oluşturulmalı, imalatı tekrarlamamak (sök tak yapmamak) adına montaj detayları belirlenip, tüm onaylar alındıktan sonra montaja başlanmalıdır.</a:t>
            </a:r>
          </a:p>
          <a:p>
            <a:pPr marL="0" indent="0" eaLnBrk="0" fontAlgn="base" hangingPunct="0">
              <a:lnSpc>
                <a:spcPct val="120000"/>
              </a:lnSpc>
              <a:spcAft>
                <a:spcPct val="0"/>
              </a:spcAft>
              <a:buSzPct val="95000"/>
              <a:buNone/>
              <a:defRPr/>
            </a:pPr>
            <a:r>
              <a:rPr lang="tr-TR" sz="2400" dirty="0"/>
              <a:t>Mekanik tesisatta imalat işleri daha çok boru ve kanallarda görülür. </a:t>
            </a:r>
          </a:p>
          <a:p>
            <a:pPr eaLnBrk="0" fontAlgn="base" hangingPunct="0">
              <a:lnSpc>
                <a:spcPct val="120000"/>
              </a:lnSpc>
              <a:spcAft>
                <a:spcPct val="0"/>
              </a:spcAft>
              <a:buSzPct val="95000"/>
              <a:defRPr/>
            </a:pPr>
            <a:r>
              <a:rPr lang="tr-TR" sz="2400" dirty="0"/>
              <a:t>Hava kanalları, normlara ve imalat projelerine uygun olarak üretim atölyelerinde üretilirler. Bu nedenle montaj yerinde karışıklık yaşanmaması için, üretim esnasında kanal parçaları kesinlikle </a:t>
            </a:r>
            <a:r>
              <a:rPr lang="tr-TR" sz="2400" dirty="0" err="1"/>
              <a:t>numaralandırımalıdır</a:t>
            </a:r>
            <a:r>
              <a:rPr lang="tr-TR" sz="2400" dirty="0"/>
              <a:t>.</a:t>
            </a:r>
          </a:p>
        </p:txBody>
      </p:sp>
      <p:pic>
        <p:nvPicPr>
          <p:cNvPr id="8" name="Picture 2" descr="C:\Users\DELL-PC\Desktop\MTMD_logo3.jpg">
            <a:extLst>
              <a:ext uri="{FF2B5EF4-FFF2-40B4-BE49-F238E27FC236}">
                <a16:creationId xmlns:a16="http://schemas.microsoft.com/office/drawing/2014/main" id="{66890AB9-B66B-4A2E-BCDE-F722664D3B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F8E76B58-0C0C-487E-95EF-04DA56E7780F}"/>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2D303FA1-12B6-44D9-A35D-A79BB48D9AB8}"/>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F6B17401-1361-4F81-96F2-E22CE3EE5239}"/>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1623730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D8C34EA4-572D-4A07-97CB-43BFD114A593}"/>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5" name="Başlık 1">
            <a:extLst>
              <a:ext uri="{FF2B5EF4-FFF2-40B4-BE49-F238E27FC236}">
                <a16:creationId xmlns:a16="http://schemas.microsoft.com/office/drawing/2014/main" id="{F0828F8A-A920-4B33-AC8E-4685A992DE96}"/>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pic>
        <p:nvPicPr>
          <p:cNvPr id="6" name="Picture 2" descr="C:\Users\DELL-PC\Desktop\MTMD_logo3.jpg">
            <a:extLst>
              <a:ext uri="{FF2B5EF4-FFF2-40B4-BE49-F238E27FC236}">
                <a16:creationId xmlns:a16="http://schemas.microsoft.com/office/drawing/2014/main" id="{DBA8048A-4F07-4584-9726-3FCB95B409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59EFDF30-30C4-48B6-8B03-94AD53FC8EC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8" name="Resim 7">
            <a:extLst>
              <a:ext uri="{FF2B5EF4-FFF2-40B4-BE49-F238E27FC236}">
                <a16:creationId xmlns:a16="http://schemas.microsoft.com/office/drawing/2014/main" id="{A4822D59-FC03-4F3B-9315-14E10691C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9" name="Dikdörtgen 8">
            <a:extLst>
              <a:ext uri="{FF2B5EF4-FFF2-40B4-BE49-F238E27FC236}">
                <a16:creationId xmlns:a16="http://schemas.microsoft.com/office/drawing/2014/main" id="{FA809582-22F0-4063-9D1C-1DC02FC57DB8}"/>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0" name="Başlık 1">
            <a:extLst>
              <a:ext uri="{FF2B5EF4-FFF2-40B4-BE49-F238E27FC236}">
                <a16:creationId xmlns:a16="http://schemas.microsoft.com/office/drawing/2014/main" id="{62BE52D9-8D5B-482C-8A7A-9701A191BF9C}"/>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HAKEDİŞ HAZIRLANMASI</a:t>
            </a:r>
            <a:endParaRPr lang="tr-TR" sz="4000" b="1" dirty="0">
              <a:solidFill>
                <a:schemeClr val="bg1"/>
              </a:solidFill>
            </a:endParaRPr>
          </a:p>
        </p:txBody>
      </p:sp>
      <p:sp>
        <p:nvSpPr>
          <p:cNvPr id="11" name="İçerik Yer Tutucusu 2">
            <a:extLst>
              <a:ext uri="{FF2B5EF4-FFF2-40B4-BE49-F238E27FC236}">
                <a16:creationId xmlns:a16="http://schemas.microsoft.com/office/drawing/2014/main" id="{29B0D2BD-5E38-49AD-86B7-654B5F8B72BA}"/>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Kesinti kısımları dikkatle incelenmelidir. İnşaat müteahhidi, ana müteahhit olarak </a:t>
            </a:r>
            <a:r>
              <a:rPr lang="tr-TR" sz="2400" dirty="0" err="1"/>
              <a:t>pursantaj’a</a:t>
            </a:r>
            <a:r>
              <a:rPr lang="tr-TR" sz="2400" dirty="0"/>
              <a:t> göre kesinti yapacağından temizlik kesintisi çok yüksek çıkmaktadır. Mekanik tesisat adam sayısına göre yapılacak kesintiler hakkaniyetli olmadığından bunlara özellikle dikkat edilmelidir.</a:t>
            </a:r>
          </a:p>
          <a:p>
            <a:pPr eaLnBrk="0" fontAlgn="base" hangingPunct="0">
              <a:lnSpc>
                <a:spcPct val="120000"/>
              </a:lnSpc>
              <a:spcAft>
                <a:spcPct val="0"/>
              </a:spcAft>
              <a:buSzPct val="95000"/>
              <a:defRPr/>
            </a:pPr>
            <a:r>
              <a:rPr lang="tr-TR" sz="2400" dirty="0" err="1"/>
              <a:t>Hakedişten</a:t>
            </a:r>
            <a:r>
              <a:rPr lang="tr-TR" sz="2400" dirty="0"/>
              <a:t> yapılacak kesintiler yasal mevzuatlara uygun olmalı, yıllara sari işlerde stopaj kesintisine dikkat edilmelidir. Avans alınmışsa aynı oranda kesilmesi önemlidir. Sözleşmeler dikkatle okunmalı, </a:t>
            </a:r>
            <a:r>
              <a:rPr lang="tr-TR" sz="2400" dirty="0" err="1"/>
              <a:t>hakediş</a:t>
            </a:r>
            <a:r>
              <a:rPr lang="tr-TR" sz="2400" dirty="0"/>
              <a:t> hazırlama süresine uyulmalıdır. </a:t>
            </a:r>
          </a:p>
        </p:txBody>
      </p:sp>
      <p:pic>
        <p:nvPicPr>
          <p:cNvPr id="12" name="Picture 2" descr="C:\Users\DELL-PC\Desktop\MTMD_logo3.jpg">
            <a:extLst>
              <a:ext uri="{FF2B5EF4-FFF2-40B4-BE49-F238E27FC236}">
                <a16:creationId xmlns:a16="http://schemas.microsoft.com/office/drawing/2014/main" id="{7CF56DC8-2D66-4F56-893B-62594928B0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3545007E-68EF-4A2C-B2CC-450845FBFCAE}"/>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4" name="Dikdörtgen 13">
            <a:extLst>
              <a:ext uri="{FF2B5EF4-FFF2-40B4-BE49-F238E27FC236}">
                <a16:creationId xmlns:a16="http://schemas.microsoft.com/office/drawing/2014/main" id="{41DC8F4E-90B5-4E20-8091-8D7E64414FC2}"/>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5" name="Dikdörtgen 14">
            <a:extLst>
              <a:ext uri="{FF2B5EF4-FFF2-40B4-BE49-F238E27FC236}">
                <a16:creationId xmlns:a16="http://schemas.microsoft.com/office/drawing/2014/main" id="{C91FD51B-C5DE-4534-B6E3-D6347239660B}"/>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311530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FBAC7A6-341A-4FA7-8377-B32A84FC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7843"/>
            <a:ext cx="9144000" cy="5545018"/>
          </a:xfrm>
          <a:prstGeom prst="rect">
            <a:avLst/>
          </a:prstGeom>
        </p:spPr>
      </p:pic>
      <p:sp>
        <p:nvSpPr>
          <p:cNvPr id="5" name="Dikdörtgen 4">
            <a:extLst>
              <a:ext uri="{FF2B5EF4-FFF2-40B4-BE49-F238E27FC236}">
                <a16:creationId xmlns:a16="http://schemas.microsoft.com/office/drawing/2014/main" id="{74ACBE03-A6C5-4520-B718-F918B62092C3}"/>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4DFAF78D-1DCF-4B6C-8781-EC0DE973F20B}"/>
              </a:ext>
            </a:extLst>
          </p:cNvPr>
          <p:cNvSpPr txBox="1">
            <a:spLocks/>
          </p:cNvSpPr>
          <p:nvPr/>
        </p:nvSpPr>
        <p:spPr>
          <a:xfrm>
            <a:off x="0" y="0"/>
            <a:ext cx="7310996"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HAKEDİŞ HAZIRLANMASI</a:t>
            </a:r>
            <a:endParaRPr lang="tr-TR" sz="4000" b="1" dirty="0">
              <a:solidFill>
                <a:schemeClr val="bg1"/>
              </a:solidFill>
            </a:endParaRPr>
          </a:p>
        </p:txBody>
      </p:sp>
      <p:sp>
        <p:nvSpPr>
          <p:cNvPr id="7" name="İçerik Yer Tutucusu 2">
            <a:extLst>
              <a:ext uri="{FF2B5EF4-FFF2-40B4-BE49-F238E27FC236}">
                <a16:creationId xmlns:a16="http://schemas.microsoft.com/office/drawing/2014/main" id="{3FC0474B-3141-44AB-A512-DF065D67E69E}"/>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None/>
              <a:defRPr/>
            </a:pPr>
            <a:endParaRPr lang="tr-TR" sz="2400" dirty="0"/>
          </a:p>
        </p:txBody>
      </p:sp>
      <p:pic>
        <p:nvPicPr>
          <p:cNvPr id="8" name="Picture 2" descr="C:\Users\DELL-PC\Desktop\MTMD_logo3.jpg">
            <a:extLst>
              <a:ext uri="{FF2B5EF4-FFF2-40B4-BE49-F238E27FC236}">
                <a16:creationId xmlns:a16="http://schemas.microsoft.com/office/drawing/2014/main" id="{831731AC-6437-444E-8D9F-03320345C0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16EA6D63-D12A-4CA3-9FEB-2486982E3A2F}"/>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A24581DE-FBE9-4339-92B4-13605132485F}"/>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8F54AE85-A863-4D4C-B596-11AF3473D155}"/>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 name="Resim 1"/>
          <p:cNvPicPr>
            <a:picLocks noChangeAspect="1"/>
          </p:cNvPicPr>
          <p:nvPr/>
        </p:nvPicPr>
        <p:blipFill>
          <a:blip r:embed="rId4"/>
          <a:stretch>
            <a:fillRect/>
          </a:stretch>
        </p:blipFill>
        <p:spPr>
          <a:xfrm>
            <a:off x="1681163" y="864860"/>
            <a:ext cx="5195093" cy="5030800"/>
          </a:xfrm>
          <a:prstGeom prst="rect">
            <a:avLst/>
          </a:prstGeom>
        </p:spPr>
      </p:pic>
    </p:spTree>
    <p:extLst>
      <p:ext uri="{BB962C8B-B14F-4D97-AF65-F5344CB8AC3E}">
        <p14:creationId xmlns:p14="http://schemas.microsoft.com/office/powerpoint/2010/main" val="440242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CF8BA46-30CC-4C3C-9DE4-E87F559A2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810872"/>
            <a:ext cx="9144000" cy="5545018"/>
          </a:xfrm>
          <a:prstGeom prst="rect">
            <a:avLst/>
          </a:prstGeom>
        </p:spPr>
      </p:pic>
      <p:sp>
        <p:nvSpPr>
          <p:cNvPr id="5" name="Dikdörtgen 4">
            <a:extLst>
              <a:ext uri="{FF2B5EF4-FFF2-40B4-BE49-F238E27FC236}">
                <a16:creationId xmlns:a16="http://schemas.microsoft.com/office/drawing/2014/main" id="{1F49DEA5-341F-4B01-A870-85887EF4AD1D}"/>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937A8F1E-4B59-4EDE-8770-E52861507A99}"/>
              </a:ext>
            </a:extLst>
          </p:cNvPr>
          <p:cNvSpPr txBox="1">
            <a:spLocks/>
          </p:cNvSpPr>
          <p:nvPr/>
        </p:nvSpPr>
        <p:spPr>
          <a:xfrm>
            <a:off x="10829" y="0"/>
            <a:ext cx="7289338"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FATURALAMA</a:t>
            </a:r>
            <a:endParaRPr lang="tr-TR" sz="4000" b="1" dirty="0">
              <a:solidFill>
                <a:schemeClr val="bg1"/>
              </a:solidFill>
            </a:endParaRPr>
          </a:p>
        </p:txBody>
      </p:sp>
      <p:sp>
        <p:nvSpPr>
          <p:cNvPr id="7" name="İçerik Yer Tutucusu 2">
            <a:extLst>
              <a:ext uri="{FF2B5EF4-FFF2-40B4-BE49-F238E27FC236}">
                <a16:creationId xmlns:a16="http://schemas.microsoft.com/office/drawing/2014/main" id="{229CD2A9-BCBD-40CC-A260-2E52FD522D7F}"/>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Font typeface="Arial" pitchFamily="34" charset="0"/>
              <a:buNone/>
              <a:defRPr/>
            </a:pPr>
            <a:endParaRPr lang="tr-TR" sz="2400" dirty="0"/>
          </a:p>
        </p:txBody>
      </p:sp>
      <p:pic>
        <p:nvPicPr>
          <p:cNvPr id="8" name="Picture 2" descr="C:\Users\DELL-PC\Desktop\MTMD_logo3.jpg">
            <a:extLst>
              <a:ext uri="{FF2B5EF4-FFF2-40B4-BE49-F238E27FC236}">
                <a16:creationId xmlns:a16="http://schemas.microsoft.com/office/drawing/2014/main" id="{8749C83B-6D3D-486D-A2AE-80DFA56FE5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63860D31-CEC3-45DF-B816-4DFAD0C5D2C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4DD2474A-3571-4F97-93B4-2371196553FB}"/>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F7FF9F72-32C5-43D2-B078-DDFE94A405D4}"/>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3" name="Resim 2"/>
          <p:cNvPicPr>
            <a:picLocks noChangeAspect="1"/>
          </p:cNvPicPr>
          <p:nvPr/>
        </p:nvPicPr>
        <p:blipFill>
          <a:blip r:embed="rId4"/>
          <a:stretch>
            <a:fillRect/>
          </a:stretch>
        </p:blipFill>
        <p:spPr>
          <a:xfrm>
            <a:off x="1610501" y="825053"/>
            <a:ext cx="5897661" cy="5225406"/>
          </a:xfrm>
          <a:prstGeom prst="rect">
            <a:avLst/>
          </a:prstGeom>
        </p:spPr>
      </p:pic>
    </p:spTree>
    <p:extLst>
      <p:ext uri="{BB962C8B-B14F-4D97-AF65-F5344CB8AC3E}">
        <p14:creationId xmlns:p14="http://schemas.microsoft.com/office/powerpoint/2010/main" val="618855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A531DF42-1AA8-45CC-94C5-F75244603C7E}"/>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endParaRPr lang="tr-TR" sz="2400" dirty="0"/>
          </a:p>
        </p:txBody>
      </p:sp>
      <p:sp>
        <p:nvSpPr>
          <p:cNvPr id="5" name="Başlık 1">
            <a:extLst>
              <a:ext uri="{FF2B5EF4-FFF2-40B4-BE49-F238E27FC236}">
                <a16:creationId xmlns:a16="http://schemas.microsoft.com/office/drawing/2014/main" id="{36C2243C-E677-45F2-B3E0-14659E0B2E22}"/>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ARA AŞAMA TESTLERİ</a:t>
            </a:r>
            <a:endParaRPr lang="tr-TR" sz="4000" b="1" dirty="0">
              <a:solidFill>
                <a:schemeClr val="bg1"/>
              </a:solidFill>
            </a:endParaRPr>
          </a:p>
        </p:txBody>
      </p:sp>
      <p:pic>
        <p:nvPicPr>
          <p:cNvPr id="6" name="Picture 2" descr="C:\Users\DELL-PC\Desktop\MTMD_logo3.jpg">
            <a:extLst>
              <a:ext uri="{FF2B5EF4-FFF2-40B4-BE49-F238E27FC236}">
                <a16:creationId xmlns:a16="http://schemas.microsoft.com/office/drawing/2014/main" id="{9E5C9F10-968B-4A98-945C-BCEE23D0F7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7900EBD6-9AEA-4566-A43F-343B5F1BE110}"/>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pic>
        <p:nvPicPr>
          <p:cNvPr id="8" name="Resim 7">
            <a:extLst>
              <a:ext uri="{FF2B5EF4-FFF2-40B4-BE49-F238E27FC236}">
                <a16:creationId xmlns:a16="http://schemas.microsoft.com/office/drawing/2014/main" id="{06D8DA3B-3686-4972-AFBD-54C8591BE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 y="810872"/>
            <a:ext cx="9144000" cy="5545018"/>
          </a:xfrm>
          <a:prstGeom prst="rect">
            <a:avLst/>
          </a:prstGeom>
        </p:spPr>
      </p:pic>
      <p:sp>
        <p:nvSpPr>
          <p:cNvPr id="9" name="Dikdörtgen 8">
            <a:extLst>
              <a:ext uri="{FF2B5EF4-FFF2-40B4-BE49-F238E27FC236}">
                <a16:creationId xmlns:a16="http://schemas.microsoft.com/office/drawing/2014/main" id="{46716B8B-10F7-437D-AFD8-69C3DA875741}"/>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0" name="Başlık 1">
            <a:extLst>
              <a:ext uri="{FF2B5EF4-FFF2-40B4-BE49-F238E27FC236}">
                <a16:creationId xmlns:a16="http://schemas.microsoft.com/office/drawing/2014/main" id="{BB9F1F66-A908-44FB-A7FD-3AA1DEDB15ED}"/>
              </a:ext>
            </a:extLst>
          </p:cNvPr>
          <p:cNvSpPr txBox="1">
            <a:spLocks/>
          </p:cNvSpPr>
          <p:nvPr/>
        </p:nvSpPr>
        <p:spPr>
          <a:xfrm>
            <a:off x="-1"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FATURALAMA</a:t>
            </a:r>
            <a:endParaRPr lang="tr-TR" sz="4000" b="1" dirty="0">
              <a:solidFill>
                <a:schemeClr val="bg1"/>
              </a:solidFill>
            </a:endParaRPr>
          </a:p>
        </p:txBody>
      </p:sp>
      <p:sp>
        <p:nvSpPr>
          <p:cNvPr id="11" name="İçerik Yer Tutucusu 2">
            <a:extLst>
              <a:ext uri="{FF2B5EF4-FFF2-40B4-BE49-F238E27FC236}">
                <a16:creationId xmlns:a16="http://schemas.microsoft.com/office/drawing/2014/main" id="{44C8F021-EA82-4342-AB4A-90912E61182E}"/>
              </a:ext>
            </a:extLst>
          </p:cNvPr>
          <p:cNvSpPr txBox="1">
            <a:spLocks/>
          </p:cNvSpPr>
          <p:nvPr/>
        </p:nvSpPr>
        <p:spPr>
          <a:xfrm>
            <a:off x="457200" y="1340768"/>
            <a:ext cx="8229600" cy="4706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err="1"/>
              <a:t>Hakedişlerin</a:t>
            </a:r>
            <a:r>
              <a:rPr lang="tr-TR" sz="2400" dirty="0"/>
              <a:t> onaylanmasının ardından fatura kesilmelidir.</a:t>
            </a:r>
          </a:p>
          <a:p>
            <a:pPr eaLnBrk="0" fontAlgn="base" hangingPunct="0">
              <a:lnSpc>
                <a:spcPct val="120000"/>
              </a:lnSpc>
              <a:spcAft>
                <a:spcPct val="0"/>
              </a:spcAft>
              <a:buSzPct val="95000"/>
              <a:defRPr/>
            </a:pPr>
            <a:r>
              <a:rPr lang="tr-TR" sz="2400" dirty="0"/>
              <a:t>Genelde şantiyede </a:t>
            </a:r>
            <a:r>
              <a:rPr lang="tr-TR" sz="2400" dirty="0" err="1"/>
              <a:t>hakedişin</a:t>
            </a:r>
            <a:r>
              <a:rPr lang="tr-TR" sz="2400" dirty="0"/>
              <a:t> onayı yeterli olmayabilir ve merkez ofisindeki imza süreci uzayabilir.</a:t>
            </a:r>
          </a:p>
          <a:p>
            <a:pPr eaLnBrk="0" fontAlgn="base" hangingPunct="0">
              <a:lnSpc>
                <a:spcPct val="120000"/>
              </a:lnSpc>
              <a:spcAft>
                <a:spcPct val="0"/>
              </a:spcAft>
              <a:buSzPct val="95000"/>
              <a:defRPr/>
            </a:pPr>
            <a:r>
              <a:rPr lang="tr-TR" sz="2400" dirty="0"/>
              <a:t>Bazı durumlarda hakkediş imzası aylarca sürebilir. Böyle durumlarda dikkat edilmesi gereken konulardan biri vergi ve stopaj konusudur. Yıllara sari işlerde, stopaj ve vergiler peşin ödendiğinden kar edilip edilemeyeceği belirsiz projelerde devlete ödenen peşin vergiler oldukça yüksek çıkabilmektedir. Bu konuya daha da özen gösterilmesi gerekir. </a:t>
            </a:r>
          </a:p>
        </p:txBody>
      </p:sp>
      <p:pic>
        <p:nvPicPr>
          <p:cNvPr id="12" name="Picture 2" descr="C:\Users\DELL-PC\Desktop\MTMD_logo3.jpg">
            <a:extLst>
              <a:ext uri="{FF2B5EF4-FFF2-40B4-BE49-F238E27FC236}">
                <a16:creationId xmlns:a16="http://schemas.microsoft.com/office/drawing/2014/main" id="{3D833E6D-CB81-4F2A-B8DD-BF4F7A1A0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39DF99FE-6EB7-406B-AF31-7C5503DF0DFE}"/>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4" name="Dikdörtgen 13">
            <a:extLst>
              <a:ext uri="{FF2B5EF4-FFF2-40B4-BE49-F238E27FC236}">
                <a16:creationId xmlns:a16="http://schemas.microsoft.com/office/drawing/2014/main" id="{E3BBA580-22B6-45B7-90CF-29C7C78670C6}"/>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5" name="Dikdörtgen 14">
            <a:extLst>
              <a:ext uri="{FF2B5EF4-FFF2-40B4-BE49-F238E27FC236}">
                <a16:creationId xmlns:a16="http://schemas.microsoft.com/office/drawing/2014/main" id="{83BA4FEB-2D0D-44CC-A185-EBDF8CE5DF32}"/>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3978129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0" y="5683878"/>
            <a:ext cx="9144000" cy="369332"/>
          </a:xfrm>
          <a:prstGeom prst="rect">
            <a:avLst/>
          </a:prstGeom>
        </p:spPr>
        <p:txBody>
          <a:bodyPr wrap="square">
            <a:spAutoFit/>
          </a:bodyPr>
          <a:lstStyle/>
          <a:p>
            <a:pPr algn="ctr"/>
            <a:r>
              <a:rPr lang="tr-TR" b="1" dirty="0">
                <a:solidFill>
                  <a:schemeClr val="bg1"/>
                </a:solidFill>
                <a:latin typeface="Segoe UI Light" panose="020B0502040204020203" pitchFamily="34" charset="0"/>
                <a:cs typeface="Segoe UI Light" panose="020B0502040204020203" pitchFamily="34" charset="0"/>
              </a:rPr>
              <a:t>Mekanik Tesisat Müteahhitleri Derneği</a:t>
            </a:r>
            <a:endParaRPr lang="tr-TR" dirty="0">
              <a:latin typeface="Segoe UI Light" panose="020B0502040204020203" pitchFamily="34" charset="0"/>
              <a:cs typeface="Segoe UI Light" panose="020B0502040204020203" pitchFamily="34" charset="0"/>
            </a:endParaRPr>
          </a:p>
        </p:txBody>
      </p:sp>
      <p:sp>
        <p:nvSpPr>
          <p:cNvPr id="6" name="Dikdörtgen 5"/>
          <p:cNvSpPr/>
          <p:nvPr/>
        </p:nvSpPr>
        <p:spPr>
          <a:xfrm>
            <a:off x="1" y="6053210"/>
            <a:ext cx="9144000" cy="369332"/>
          </a:xfrm>
          <a:prstGeom prst="rect">
            <a:avLst/>
          </a:prstGeom>
        </p:spPr>
        <p:txBody>
          <a:bodyPr wrap="square">
            <a:spAutoFit/>
          </a:bodyPr>
          <a:lstStyle/>
          <a:p>
            <a:pPr algn="ctr"/>
            <a:r>
              <a:rPr lang="tr-TR" b="1" dirty="0">
                <a:solidFill>
                  <a:schemeClr val="bg1"/>
                </a:solidFill>
                <a:latin typeface="Segoe UI Light" panose="020B0502040204020203" pitchFamily="34" charset="0"/>
                <a:cs typeface="Segoe UI Light" panose="020B0502040204020203" pitchFamily="34" charset="0"/>
              </a:rPr>
              <a:t>www.mtmd.org.tr</a:t>
            </a:r>
            <a:endParaRPr lang="tr-TR" b="1" dirty="0">
              <a:latin typeface="Segoe UI Light" panose="020B0502040204020203" pitchFamily="34" charset="0"/>
              <a:cs typeface="Segoe UI Light" panose="020B0502040204020203" pitchFamily="34" charset="0"/>
            </a:endParaRPr>
          </a:p>
        </p:txBody>
      </p:sp>
      <p:sp>
        <p:nvSpPr>
          <p:cNvPr id="7" name="Dikdörtgen 6"/>
          <p:cNvSpPr/>
          <p:nvPr/>
        </p:nvSpPr>
        <p:spPr>
          <a:xfrm>
            <a:off x="0" y="3284984"/>
            <a:ext cx="9144000" cy="8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0" y="3428999"/>
            <a:ext cx="9144000" cy="719371"/>
          </a:xfrm>
        </p:spPr>
        <p:txBody>
          <a:bodyPr/>
          <a:lstStyle/>
          <a:p>
            <a:pPr marL="0" indent="0" algn="ctr">
              <a:buNone/>
            </a:pPr>
            <a:r>
              <a:rPr lang="tr-TR" sz="2800" b="1" i="1" dirty="0">
                <a:latin typeface="Segoe UI Light" panose="020B0502040204020203" pitchFamily="34" charset="0"/>
                <a:cs typeface="Segoe UI Light" panose="020B0502040204020203" pitchFamily="34" charset="0"/>
              </a:rPr>
              <a:t>“Mekanik tesisatın kalitesi yaşamın ve üretimin kalitesidir.”</a:t>
            </a:r>
            <a:endParaRPr lang="tr-TR" sz="2800" dirty="0">
              <a:latin typeface="Segoe UI Light" panose="020B0502040204020203" pitchFamily="34" charset="0"/>
              <a:cs typeface="Segoe UI Light" panose="020B0502040204020203" pitchFamily="34" charset="0"/>
            </a:endParaRPr>
          </a:p>
          <a:p>
            <a:pPr marL="0" indent="0" algn="ctr">
              <a:buNone/>
            </a:pPr>
            <a:endParaRPr lang="tr-TR" dirty="0"/>
          </a:p>
        </p:txBody>
      </p:sp>
      <p:pic>
        <p:nvPicPr>
          <p:cNvPr id="8" name="Picture 2" descr="C:\Users\DELL-PC\Desktop\MTMD_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972" y="1484784"/>
            <a:ext cx="3222055"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1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73CBACB-AA6C-4303-97F2-6B52A4662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54DDE63C-CF85-4C66-9612-94A69B51F22F}"/>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7B5220F8-E9EA-48E4-9EF9-3E94A61CDAFF}"/>
              </a:ext>
            </a:extLst>
          </p:cNvPr>
          <p:cNvSpPr txBox="1">
            <a:spLocks/>
          </p:cNvSpPr>
          <p:nvPr/>
        </p:nvSpPr>
        <p:spPr>
          <a:xfrm>
            <a:off x="10829" y="0"/>
            <a:ext cx="7289338"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7" name="İçerik Yer Tutucusu 2">
            <a:extLst>
              <a:ext uri="{FF2B5EF4-FFF2-40B4-BE49-F238E27FC236}">
                <a16:creationId xmlns:a16="http://schemas.microsoft.com/office/drawing/2014/main" id="{92906D06-6EDC-4321-B9D9-73390C9D3E80}"/>
              </a:ext>
            </a:extLst>
          </p:cNvPr>
          <p:cNvSpPr txBox="1">
            <a:spLocks/>
          </p:cNvSpPr>
          <p:nvPr/>
        </p:nvSpPr>
        <p:spPr>
          <a:xfrm>
            <a:off x="457200" y="1268760"/>
            <a:ext cx="8229600" cy="4466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Teknik şartnamede, hava kanalı saç kalınlıklarına (110 gr, 200 gr, 275 gr) özellikle dikkat edilmelidir. Galvaniz saç, çinko miktarı kontrol edilmelidir.</a:t>
            </a:r>
          </a:p>
          <a:p>
            <a:pPr eaLnBrk="0" fontAlgn="base" hangingPunct="0">
              <a:lnSpc>
                <a:spcPct val="120000"/>
              </a:lnSpc>
              <a:spcAft>
                <a:spcPct val="0"/>
              </a:spcAft>
              <a:buSzPct val="95000"/>
              <a:defRPr/>
            </a:pPr>
            <a:r>
              <a:rPr lang="tr-TR" sz="2400" dirty="0"/>
              <a:t>Kanalların askı ve montaj detayları onaylatılmalıdır. </a:t>
            </a:r>
          </a:p>
          <a:p>
            <a:pPr eaLnBrk="0" fontAlgn="base" hangingPunct="0">
              <a:lnSpc>
                <a:spcPct val="120000"/>
              </a:lnSpc>
              <a:spcAft>
                <a:spcPct val="0"/>
              </a:spcAft>
              <a:buSzPct val="95000"/>
              <a:defRPr/>
            </a:pPr>
            <a:r>
              <a:rPr lang="tr-TR" sz="2400" dirty="0"/>
              <a:t>Sahada sızdırmazlık açısından conta ve klips aralıkları doğru yapılmalıdır. Kanal taşıyıcı profil ile kanal arasına konacak lastik conta ve </a:t>
            </a:r>
            <a:r>
              <a:rPr lang="tr-TR" sz="2400" dirty="0" err="1"/>
              <a:t>tijdeki</a:t>
            </a:r>
            <a:r>
              <a:rPr lang="tr-TR" sz="2400" dirty="0"/>
              <a:t> süspansiyon contası çok önemlidir (yanlış uygulamalarda oluşan titreşim ve ses, menfezlerden </a:t>
            </a:r>
            <a:r>
              <a:rPr lang="tr-TR" sz="2400" dirty="0" err="1"/>
              <a:t>mahale</a:t>
            </a:r>
            <a:r>
              <a:rPr lang="tr-TR" sz="2400" dirty="0"/>
              <a:t> kadar taşınabilir).</a:t>
            </a:r>
          </a:p>
          <a:p>
            <a:pPr eaLnBrk="0" fontAlgn="base" hangingPunct="0">
              <a:lnSpc>
                <a:spcPct val="120000"/>
              </a:lnSpc>
              <a:spcAft>
                <a:spcPct val="0"/>
              </a:spcAft>
              <a:buSzPct val="95000"/>
              <a:defRPr/>
            </a:pPr>
            <a:endParaRPr lang="tr-TR" sz="2400" dirty="0"/>
          </a:p>
        </p:txBody>
      </p:sp>
      <p:pic>
        <p:nvPicPr>
          <p:cNvPr id="8" name="Picture 2" descr="C:\Users\DELL-PC\Desktop\MTMD_logo3.jpg">
            <a:extLst>
              <a:ext uri="{FF2B5EF4-FFF2-40B4-BE49-F238E27FC236}">
                <a16:creationId xmlns:a16="http://schemas.microsoft.com/office/drawing/2014/main" id="{AA814AAB-049B-4DBE-B76D-F200544E2F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F2C3FD79-539C-414E-B97A-08B87A50FDF3}"/>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AD83B848-F06C-447F-B611-DFA5C5C2E064}"/>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DC441433-BEC4-4E9F-8C37-B494D9C8CC8F}"/>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253867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BBBFD21-1536-430D-80DB-91F91C2D9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F506782F-E19B-486B-AE03-1457924BF124}"/>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4121307F-C4F9-416C-B5D3-A006619A5180}"/>
              </a:ext>
            </a:extLst>
          </p:cNvPr>
          <p:cNvSpPr txBox="1">
            <a:spLocks/>
          </p:cNvSpPr>
          <p:nvPr/>
        </p:nvSpPr>
        <p:spPr>
          <a:xfrm>
            <a:off x="10829" y="0"/>
            <a:ext cx="7289338"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7" name="İçerik Yer Tutucusu 2">
            <a:extLst>
              <a:ext uri="{FF2B5EF4-FFF2-40B4-BE49-F238E27FC236}">
                <a16:creationId xmlns:a16="http://schemas.microsoft.com/office/drawing/2014/main" id="{D33DF6F7-56FF-4E19-9A66-BEE8AB5551F0}"/>
              </a:ext>
            </a:extLst>
          </p:cNvPr>
          <p:cNvSpPr txBox="1">
            <a:spLocks/>
          </p:cNvSpPr>
          <p:nvPr/>
        </p:nvSpPr>
        <p:spPr>
          <a:xfrm>
            <a:off x="457200" y="1268760"/>
            <a:ext cx="8229600" cy="446644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Sahada borular boyanabilir ancak siyah boruların sahaya gelmeden önce </a:t>
            </a:r>
            <a:r>
              <a:rPr lang="tr-TR" sz="2400" dirty="0" err="1"/>
              <a:t>sülyen</a:t>
            </a:r>
            <a:r>
              <a:rPr lang="tr-TR" sz="2400" dirty="0"/>
              <a:t> ile boyanması kolaylık sağlar. Borular, stok bölesinde ön imalat veya </a:t>
            </a:r>
            <a:r>
              <a:rPr lang="tr-TR" sz="2400" dirty="0" err="1"/>
              <a:t>spool</a:t>
            </a:r>
            <a:r>
              <a:rPr lang="tr-TR" sz="2400" dirty="0"/>
              <a:t> imalat yapılabilir. Stok bölgesinde borular zeminden bir destekle kaldırılmalıdır.</a:t>
            </a:r>
          </a:p>
          <a:p>
            <a:pPr eaLnBrk="0" fontAlgn="base" hangingPunct="0">
              <a:lnSpc>
                <a:spcPct val="120000"/>
              </a:lnSpc>
              <a:spcAft>
                <a:spcPct val="0"/>
              </a:spcAft>
              <a:buSzPct val="95000"/>
              <a:defRPr/>
            </a:pPr>
            <a:r>
              <a:rPr lang="tr-TR" sz="2400" dirty="0"/>
              <a:t>Her şantiyede pafta için bir kişi ayrılmalı, makinanın kullanımı ve diş açmanın tek kişi tarafından yapılması önemlidir. Özellikle pafta altında betona yağ gitmemesi için yağ haznesi yapılmalıdır.</a:t>
            </a:r>
          </a:p>
          <a:p>
            <a:pPr eaLnBrk="0" fontAlgn="base" hangingPunct="0">
              <a:lnSpc>
                <a:spcPct val="120000"/>
              </a:lnSpc>
              <a:spcAft>
                <a:spcPct val="0"/>
              </a:spcAft>
              <a:buSzPct val="95000"/>
              <a:defRPr/>
            </a:pPr>
            <a:r>
              <a:rPr lang="tr-TR" sz="2400" dirty="0"/>
              <a:t>Borularda askı sistemleri detayları önceden tespit edilmeli, boru köprüsü ve boru demetlerinin geçtiği yerlerde dolu ağırlık dikkatli hesap edilerek </a:t>
            </a:r>
            <a:r>
              <a:rPr lang="tr-TR" sz="2400" dirty="0" err="1"/>
              <a:t>saportlama</a:t>
            </a:r>
            <a:r>
              <a:rPr lang="tr-TR" sz="2400" dirty="0"/>
              <a:t> yapılmalıdır.</a:t>
            </a:r>
          </a:p>
        </p:txBody>
      </p:sp>
      <p:pic>
        <p:nvPicPr>
          <p:cNvPr id="8" name="Picture 2" descr="C:\Users\DELL-PC\Desktop\MTMD_logo3.jpg">
            <a:extLst>
              <a:ext uri="{FF2B5EF4-FFF2-40B4-BE49-F238E27FC236}">
                <a16:creationId xmlns:a16="http://schemas.microsoft.com/office/drawing/2014/main" id="{62AE8CDA-6A00-4405-BC36-CE23A2A93C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13560078-A36D-4EF2-8EEC-A1110697E574}"/>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12763159-7853-405E-9CF6-4F4CF5CF65CB}"/>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6B068119-75FE-4750-9F05-6C3C6ABB3221}"/>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310188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2888BA6-3530-498B-B5BC-B00606A91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810873"/>
            <a:ext cx="9144000" cy="5545018"/>
          </a:xfrm>
          <a:prstGeom prst="rect">
            <a:avLst/>
          </a:prstGeom>
        </p:spPr>
      </p:pic>
      <p:sp>
        <p:nvSpPr>
          <p:cNvPr id="5" name="Dikdörtgen 4">
            <a:extLst>
              <a:ext uri="{FF2B5EF4-FFF2-40B4-BE49-F238E27FC236}">
                <a16:creationId xmlns:a16="http://schemas.microsoft.com/office/drawing/2014/main" id="{185D2ED3-E9A6-4204-8E1A-BB13F921C0FB}"/>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6" name="Başlık 1">
            <a:extLst>
              <a:ext uri="{FF2B5EF4-FFF2-40B4-BE49-F238E27FC236}">
                <a16:creationId xmlns:a16="http://schemas.microsoft.com/office/drawing/2014/main" id="{D7E776B0-CCB8-4F5A-934A-18BABDB2C602}"/>
              </a:ext>
            </a:extLst>
          </p:cNvPr>
          <p:cNvSpPr txBox="1">
            <a:spLocks/>
          </p:cNvSpPr>
          <p:nvPr/>
        </p:nvSpPr>
        <p:spPr>
          <a:xfrm>
            <a:off x="10829" y="0"/>
            <a:ext cx="7289338"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7" name="İçerik Yer Tutucusu 2">
            <a:extLst>
              <a:ext uri="{FF2B5EF4-FFF2-40B4-BE49-F238E27FC236}">
                <a16:creationId xmlns:a16="http://schemas.microsoft.com/office/drawing/2014/main" id="{E0416ABC-82F0-4A1C-BD68-3C94011595CB}"/>
              </a:ext>
            </a:extLst>
          </p:cNvPr>
          <p:cNvSpPr txBox="1">
            <a:spLocks/>
          </p:cNvSpPr>
          <p:nvPr/>
        </p:nvSpPr>
        <p:spPr>
          <a:xfrm>
            <a:off x="457200" y="1268760"/>
            <a:ext cx="8229600" cy="477836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20000"/>
              </a:lnSpc>
              <a:spcAft>
                <a:spcPct val="0"/>
              </a:spcAft>
              <a:buSzPct val="95000"/>
              <a:defRPr/>
            </a:pPr>
            <a:r>
              <a:rPr lang="tr-TR" sz="2400" dirty="0"/>
              <a:t>Tüm cihazların montajında ağırlık durumuna bağlı olarak vinç gerekli ise malzemenin ağırlığı, bom uzunluğu gerekli açıda ve mesafede vinç kapasitesinin tespitine dikkat edilmelidir. Uygun sürede vinç bulunmalı, titreşim takozları, montaj plakaları, yere sabitlenmesi gereken ekipmanların montaj detayları ve sismik koruma sabitlemesinde gerekli titizlik gösterilmelidir. İnşaatçı tarafından yapılan kaide detayları mekanik uygulayıcı tarafından verilmeli, sonrasında kontrol edilmelidir.</a:t>
            </a:r>
          </a:p>
          <a:p>
            <a:pPr eaLnBrk="0" fontAlgn="base" hangingPunct="0">
              <a:lnSpc>
                <a:spcPct val="120000"/>
              </a:lnSpc>
              <a:spcAft>
                <a:spcPct val="0"/>
              </a:spcAft>
              <a:buSzPct val="95000"/>
              <a:defRPr/>
            </a:pPr>
            <a:r>
              <a:rPr lang="tr-TR" sz="2400" dirty="0"/>
              <a:t>Makine dairelerinde su izolasyonu, gerekli drenaj sisteminin yapılmış olmasına dikkat edilmelidir.</a:t>
            </a:r>
          </a:p>
          <a:p>
            <a:pPr eaLnBrk="0" fontAlgn="base" hangingPunct="0">
              <a:lnSpc>
                <a:spcPct val="120000"/>
              </a:lnSpc>
              <a:spcAft>
                <a:spcPct val="0"/>
              </a:spcAft>
              <a:buSzPct val="95000"/>
              <a:defRPr/>
            </a:pPr>
            <a:r>
              <a:rPr lang="tr-TR" sz="2400" dirty="0"/>
              <a:t>Özellikle kauçuk izolasyonda çaplara dikkat edilmelidir.</a:t>
            </a:r>
          </a:p>
          <a:p>
            <a:pPr eaLnBrk="0" fontAlgn="base" hangingPunct="0">
              <a:lnSpc>
                <a:spcPct val="120000"/>
              </a:lnSpc>
              <a:spcAft>
                <a:spcPct val="0"/>
              </a:spcAft>
              <a:buSzPct val="95000"/>
              <a:defRPr/>
            </a:pPr>
            <a:endParaRPr lang="tr-TR" sz="2400" dirty="0"/>
          </a:p>
        </p:txBody>
      </p:sp>
      <p:pic>
        <p:nvPicPr>
          <p:cNvPr id="8" name="Picture 2" descr="C:\Users\DELL-PC\Desktop\MTMD_logo3.jpg">
            <a:extLst>
              <a:ext uri="{FF2B5EF4-FFF2-40B4-BE49-F238E27FC236}">
                <a16:creationId xmlns:a16="http://schemas.microsoft.com/office/drawing/2014/main" id="{D42CB150-6A21-464A-BF1F-D83BF54B93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DE5C91BD-3005-47DC-9CFE-2CC5F11F1AE8}"/>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0" name="Dikdörtgen 9">
            <a:extLst>
              <a:ext uri="{FF2B5EF4-FFF2-40B4-BE49-F238E27FC236}">
                <a16:creationId xmlns:a16="http://schemas.microsoft.com/office/drawing/2014/main" id="{7B1745CC-1DAB-42E6-ABFC-9B229EBC5FBE}"/>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1" name="Dikdörtgen 10">
            <a:extLst>
              <a:ext uri="{FF2B5EF4-FFF2-40B4-BE49-F238E27FC236}">
                <a16:creationId xmlns:a16="http://schemas.microsoft.com/office/drawing/2014/main" id="{AF33AD2A-B523-4BB6-BC0B-05452D545292}"/>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spTree>
    <p:extLst>
      <p:ext uri="{BB962C8B-B14F-4D97-AF65-F5344CB8AC3E}">
        <p14:creationId xmlns:p14="http://schemas.microsoft.com/office/powerpoint/2010/main" val="248015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06D4D32C-9D2C-4B61-B24E-32C5F391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7" y="787908"/>
            <a:ext cx="9144000" cy="5545018"/>
          </a:xfrm>
          <a:prstGeom prst="rect">
            <a:avLst/>
          </a:prstGeom>
        </p:spPr>
      </p:pic>
      <p:sp>
        <p:nvSpPr>
          <p:cNvPr id="12" name="Dikdörtgen 11">
            <a:extLst>
              <a:ext uri="{FF2B5EF4-FFF2-40B4-BE49-F238E27FC236}">
                <a16:creationId xmlns:a16="http://schemas.microsoft.com/office/drawing/2014/main" id="{F2206E62-B1CA-493B-A148-5DA4AE1B88D7}"/>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3" name="Başlık 1">
            <a:extLst>
              <a:ext uri="{FF2B5EF4-FFF2-40B4-BE49-F238E27FC236}">
                <a16:creationId xmlns:a16="http://schemas.microsoft.com/office/drawing/2014/main" id="{4C664E63-0F0C-4265-8584-9E57745AD9EE}"/>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14" name="İçerik Yer Tutucusu 2">
            <a:extLst>
              <a:ext uri="{FF2B5EF4-FFF2-40B4-BE49-F238E27FC236}">
                <a16:creationId xmlns:a16="http://schemas.microsoft.com/office/drawing/2014/main" id="{C8579C62-B0EF-40B8-90A3-8893343A05B2}"/>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Font typeface="Arial" pitchFamily="34" charset="0"/>
              <a:buNone/>
              <a:defRPr/>
            </a:pPr>
            <a:endParaRPr lang="tr-TR" sz="2400" dirty="0"/>
          </a:p>
        </p:txBody>
      </p:sp>
      <p:pic>
        <p:nvPicPr>
          <p:cNvPr id="15" name="Picture 2" descr="C:\Users\DELL-PC\Desktop\MTMD_logo3.jpg">
            <a:extLst>
              <a:ext uri="{FF2B5EF4-FFF2-40B4-BE49-F238E27FC236}">
                <a16:creationId xmlns:a16="http://schemas.microsoft.com/office/drawing/2014/main" id="{729E299C-C6D8-455C-BDB1-0FC0BCDD2B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a:extLst>
              <a:ext uri="{FF2B5EF4-FFF2-40B4-BE49-F238E27FC236}">
                <a16:creationId xmlns:a16="http://schemas.microsoft.com/office/drawing/2014/main" id="{A360660B-E927-4E6A-8059-9F25725A32F1}"/>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7" name="Dikdörtgen 16">
            <a:extLst>
              <a:ext uri="{FF2B5EF4-FFF2-40B4-BE49-F238E27FC236}">
                <a16:creationId xmlns:a16="http://schemas.microsoft.com/office/drawing/2014/main" id="{DBD262DA-8A8A-4BCB-9773-9F67093387D4}"/>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8" name="Dikdörtgen 17">
            <a:extLst>
              <a:ext uri="{FF2B5EF4-FFF2-40B4-BE49-F238E27FC236}">
                <a16:creationId xmlns:a16="http://schemas.microsoft.com/office/drawing/2014/main" id="{E50933AA-D552-4243-A360-D186B71E6C3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10" name="Resim 9"/>
          <p:cNvPicPr/>
          <p:nvPr/>
        </p:nvPicPr>
        <p:blipFill>
          <a:blip r:embed="rId4"/>
          <a:stretch>
            <a:fillRect/>
          </a:stretch>
        </p:blipFill>
        <p:spPr>
          <a:xfrm>
            <a:off x="568510" y="1412776"/>
            <a:ext cx="3643449" cy="3024336"/>
          </a:xfrm>
          <a:prstGeom prst="rect">
            <a:avLst/>
          </a:prstGeom>
        </p:spPr>
      </p:pic>
      <p:pic>
        <p:nvPicPr>
          <p:cNvPr id="19" name="Resim 18" descr="Mekanik Tesisat – Integra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7178" y="1412776"/>
            <a:ext cx="4585302" cy="3024336"/>
          </a:xfrm>
          <a:prstGeom prst="rect">
            <a:avLst/>
          </a:prstGeom>
          <a:noFill/>
          <a:ln>
            <a:noFill/>
          </a:ln>
        </p:spPr>
      </p:pic>
    </p:spTree>
    <p:extLst>
      <p:ext uri="{BB962C8B-B14F-4D97-AF65-F5344CB8AC3E}">
        <p14:creationId xmlns:p14="http://schemas.microsoft.com/office/powerpoint/2010/main" val="114230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06D4D32C-9D2C-4B61-B24E-32C5F391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 y="786586"/>
            <a:ext cx="9144000" cy="5545018"/>
          </a:xfrm>
          <a:prstGeom prst="rect">
            <a:avLst/>
          </a:prstGeom>
        </p:spPr>
      </p:pic>
      <p:sp>
        <p:nvSpPr>
          <p:cNvPr id="12" name="Dikdörtgen 11">
            <a:extLst>
              <a:ext uri="{FF2B5EF4-FFF2-40B4-BE49-F238E27FC236}">
                <a16:creationId xmlns:a16="http://schemas.microsoft.com/office/drawing/2014/main" id="{F2206E62-B1CA-493B-A148-5DA4AE1B88D7}"/>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3" name="Başlık 1">
            <a:extLst>
              <a:ext uri="{FF2B5EF4-FFF2-40B4-BE49-F238E27FC236}">
                <a16:creationId xmlns:a16="http://schemas.microsoft.com/office/drawing/2014/main" id="{4C664E63-0F0C-4265-8584-9E57745AD9EE}"/>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14" name="İçerik Yer Tutucusu 2">
            <a:extLst>
              <a:ext uri="{FF2B5EF4-FFF2-40B4-BE49-F238E27FC236}">
                <a16:creationId xmlns:a16="http://schemas.microsoft.com/office/drawing/2014/main" id="{C8579C62-B0EF-40B8-90A3-8893343A05B2}"/>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Font typeface="Arial" pitchFamily="34" charset="0"/>
              <a:buNone/>
              <a:defRPr/>
            </a:pPr>
            <a:endParaRPr lang="tr-TR" sz="2400" dirty="0"/>
          </a:p>
        </p:txBody>
      </p:sp>
      <p:pic>
        <p:nvPicPr>
          <p:cNvPr id="15" name="Picture 2" descr="C:\Users\DELL-PC\Desktop\MTMD_logo3.jpg">
            <a:extLst>
              <a:ext uri="{FF2B5EF4-FFF2-40B4-BE49-F238E27FC236}">
                <a16:creationId xmlns:a16="http://schemas.microsoft.com/office/drawing/2014/main" id="{729E299C-C6D8-455C-BDB1-0FC0BCDD2B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a:extLst>
              <a:ext uri="{FF2B5EF4-FFF2-40B4-BE49-F238E27FC236}">
                <a16:creationId xmlns:a16="http://schemas.microsoft.com/office/drawing/2014/main" id="{A360660B-E927-4E6A-8059-9F25725A32F1}"/>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7" name="Dikdörtgen 16">
            <a:extLst>
              <a:ext uri="{FF2B5EF4-FFF2-40B4-BE49-F238E27FC236}">
                <a16:creationId xmlns:a16="http://schemas.microsoft.com/office/drawing/2014/main" id="{DBD262DA-8A8A-4BCB-9773-9F67093387D4}"/>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8" name="Dikdörtgen 17">
            <a:extLst>
              <a:ext uri="{FF2B5EF4-FFF2-40B4-BE49-F238E27FC236}">
                <a16:creationId xmlns:a16="http://schemas.microsoft.com/office/drawing/2014/main" id="{E50933AA-D552-4243-A360-D186B71E6C3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20" name="Resim 19"/>
          <p:cNvPicPr/>
          <p:nvPr/>
        </p:nvPicPr>
        <p:blipFill>
          <a:blip r:embed="rId4"/>
          <a:stretch>
            <a:fillRect/>
          </a:stretch>
        </p:blipFill>
        <p:spPr>
          <a:xfrm>
            <a:off x="60919" y="1053382"/>
            <a:ext cx="4655097" cy="3095698"/>
          </a:xfrm>
          <a:prstGeom prst="rect">
            <a:avLst/>
          </a:prstGeom>
        </p:spPr>
      </p:pic>
      <p:pic>
        <p:nvPicPr>
          <p:cNvPr id="21" name="Resim 20" descr="Havalandırma Sistemi Nedir? |"/>
          <p:cNvPicPr/>
          <p:nvPr/>
        </p:nvPicPr>
        <p:blipFill>
          <a:blip r:embed="rId5">
            <a:extLst>
              <a:ext uri="{28A0092B-C50C-407E-A947-70E740481C1C}">
                <a14:useLocalDpi xmlns:a14="http://schemas.microsoft.com/office/drawing/2010/main" val="0"/>
              </a:ext>
            </a:extLst>
          </a:blip>
          <a:srcRect/>
          <a:stretch>
            <a:fillRect/>
          </a:stretch>
        </p:blipFill>
        <p:spPr bwMode="auto">
          <a:xfrm>
            <a:off x="4704032" y="1109791"/>
            <a:ext cx="4458154" cy="2967281"/>
          </a:xfrm>
          <a:prstGeom prst="rect">
            <a:avLst/>
          </a:prstGeom>
          <a:noFill/>
          <a:ln>
            <a:noFill/>
          </a:ln>
        </p:spPr>
      </p:pic>
    </p:spTree>
    <p:extLst>
      <p:ext uri="{BB962C8B-B14F-4D97-AF65-F5344CB8AC3E}">
        <p14:creationId xmlns:p14="http://schemas.microsoft.com/office/powerpoint/2010/main" val="315752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06D4D32C-9D2C-4B61-B24E-32C5F391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 y="786586"/>
            <a:ext cx="9144000" cy="5545018"/>
          </a:xfrm>
          <a:prstGeom prst="rect">
            <a:avLst/>
          </a:prstGeom>
        </p:spPr>
      </p:pic>
      <p:sp>
        <p:nvSpPr>
          <p:cNvPr id="12" name="Dikdörtgen 11">
            <a:extLst>
              <a:ext uri="{FF2B5EF4-FFF2-40B4-BE49-F238E27FC236}">
                <a16:creationId xmlns:a16="http://schemas.microsoft.com/office/drawing/2014/main" id="{F2206E62-B1CA-493B-A148-5DA4AE1B88D7}"/>
              </a:ext>
            </a:extLst>
          </p:cNvPr>
          <p:cNvSpPr/>
          <p:nvPr/>
        </p:nvSpPr>
        <p:spPr>
          <a:xfrm>
            <a:off x="0" y="1"/>
            <a:ext cx="9144000" cy="810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1"/>
              </a:solidFill>
            </a:endParaRPr>
          </a:p>
        </p:txBody>
      </p:sp>
      <p:sp>
        <p:nvSpPr>
          <p:cNvPr id="13" name="Başlık 1">
            <a:extLst>
              <a:ext uri="{FF2B5EF4-FFF2-40B4-BE49-F238E27FC236}">
                <a16:creationId xmlns:a16="http://schemas.microsoft.com/office/drawing/2014/main" id="{4C664E63-0F0C-4265-8584-9E57745AD9EE}"/>
              </a:ext>
            </a:extLst>
          </p:cNvPr>
          <p:cNvSpPr txBox="1">
            <a:spLocks/>
          </p:cNvSpPr>
          <p:nvPr/>
        </p:nvSpPr>
        <p:spPr>
          <a:xfrm>
            <a:off x="10829" y="0"/>
            <a:ext cx="7300167" cy="8108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bg1"/>
                </a:solidFill>
                <a:latin typeface="Segoe UI Light" panose="020B0502040204020203" pitchFamily="34" charset="0"/>
                <a:cs typeface="Segoe UI Light" panose="020B0502040204020203" pitchFamily="34" charset="0"/>
              </a:rPr>
              <a:t>İMALAT MONTAJ</a:t>
            </a:r>
          </a:p>
        </p:txBody>
      </p:sp>
      <p:sp>
        <p:nvSpPr>
          <p:cNvPr id="14" name="İçerik Yer Tutucusu 2">
            <a:extLst>
              <a:ext uri="{FF2B5EF4-FFF2-40B4-BE49-F238E27FC236}">
                <a16:creationId xmlns:a16="http://schemas.microsoft.com/office/drawing/2014/main" id="{C8579C62-B0EF-40B8-90A3-8893343A05B2}"/>
              </a:ext>
            </a:extLst>
          </p:cNvPr>
          <p:cNvSpPr txBox="1">
            <a:spLocks/>
          </p:cNvSpPr>
          <p:nvPr/>
        </p:nvSpPr>
        <p:spPr>
          <a:xfrm>
            <a:off x="457200" y="1628801"/>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ct val="120000"/>
              </a:lnSpc>
              <a:spcAft>
                <a:spcPct val="0"/>
              </a:spcAft>
              <a:buSzPct val="95000"/>
              <a:buFont typeface="Arial" pitchFamily="34" charset="0"/>
              <a:buNone/>
              <a:defRPr/>
            </a:pPr>
            <a:endParaRPr lang="tr-TR" sz="2400" dirty="0"/>
          </a:p>
        </p:txBody>
      </p:sp>
      <p:pic>
        <p:nvPicPr>
          <p:cNvPr id="15" name="Picture 2" descr="C:\Users\DELL-PC\Desktop\MTMD_logo3.jpg">
            <a:extLst>
              <a:ext uri="{FF2B5EF4-FFF2-40B4-BE49-F238E27FC236}">
                <a16:creationId xmlns:a16="http://schemas.microsoft.com/office/drawing/2014/main" id="{729E299C-C6D8-455C-BDB1-0FC0BCDD2B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997" y="54570"/>
            <a:ext cx="1702510" cy="693539"/>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a:extLst>
              <a:ext uri="{FF2B5EF4-FFF2-40B4-BE49-F238E27FC236}">
                <a16:creationId xmlns:a16="http://schemas.microsoft.com/office/drawing/2014/main" id="{A360660B-E927-4E6A-8059-9F25725A32F1}"/>
              </a:ext>
            </a:extLst>
          </p:cNvPr>
          <p:cNvSpPr/>
          <p:nvPr/>
        </p:nvSpPr>
        <p:spPr>
          <a:xfrm>
            <a:off x="-25334" y="6382861"/>
            <a:ext cx="9169333" cy="369332"/>
          </a:xfrm>
          <a:prstGeom prst="rect">
            <a:avLst/>
          </a:prstGeom>
        </p:spPr>
        <p:txBody>
          <a:bodyPr wrap="square">
            <a:spAutoFit/>
          </a:bodyPr>
          <a:lstStyle/>
          <a:p>
            <a:pPr algn="ctr"/>
            <a:r>
              <a:rPr lang="tr-TR" b="1" dirty="0">
                <a:solidFill>
                  <a:schemeClr val="bg1"/>
                </a:solidFill>
              </a:rPr>
              <a:t>Şantiye Eğitim Programı: Şantiye Oluşumuna Yönelik Hazırlık Metodolojisi</a:t>
            </a:r>
          </a:p>
        </p:txBody>
      </p:sp>
      <p:sp>
        <p:nvSpPr>
          <p:cNvPr id="17" name="Dikdörtgen 16">
            <a:extLst>
              <a:ext uri="{FF2B5EF4-FFF2-40B4-BE49-F238E27FC236}">
                <a16:creationId xmlns:a16="http://schemas.microsoft.com/office/drawing/2014/main" id="{DBD262DA-8A8A-4BCB-9773-9F67093387D4}"/>
              </a:ext>
            </a:extLst>
          </p:cNvPr>
          <p:cNvSpPr/>
          <p:nvPr/>
        </p:nvSpPr>
        <p:spPr>
          <a:xfrm>
            <a:off x="10829" y="6264282"/>
            <a:ext cx="9144001" cy="620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lumMod val="60000"/>
                  <a:lumOff val="40000"/>
                </a:schemeClr>
              </a:solidFill>
            </a:endParaRPr>
          </a:p>
        </p:txBody>
      </p:sp>
      <p:sp>
        <p:nvSpPr>
          <p:cNvPr id="18" name="Dikdörtgen 17">
            <a:extLst>
              <a:ext uri="{FF2B5EF4-FFF2-40B4-BE49-F238E27FC236}">
                <a16:creationId xmlns:a16="http://schemas.microsoft.com/office/drawing/2014/main" id="{E50933AA-D552-4243-A360-D186B71E6C37}"/>
              </a:ext>
            </a:extLst>
          </p:cNvPr>
          <p:cNvSpPr/>
          <p:nvPr/>
        </p:nvSpPr>
        <p:spPr>
          <a:xfrm>
            <a:off x="10831" y="6305917"/>
            <a:ext cx="9122340" cy="523220"/>
          </a:xfrm>
          <a:prstGeom prst="rect">
            <a:avLst/>
          </a:prstGeom>
        </p:spPr>
        <p:txBody>
          <a:bodyPr wrap="square">
            <a:spAutoFit/>
          </a:bodyPr>
          <a:lstStyle/>
          <a:p>
            <a:pPr algn="ctr"/>
            <a:r>
              <a:rPr lang="tr-TR" sz="2800" b="1" dirty="0">
                <a:solidFill>
                  <a:schemeClr val="bg1"/>
                </a:solidFill>
                <a:latin typeface="Segoe UI Light" panose="020B0502040204020203" pitchFamily="34" charset="0"/>
                <a:cs typeface="Segoe UI Light" panose="020B0502040204020203" pitchFamily="34" charset="0"/>
              </a:rPr>
              <a:t>Şantiye Eğitim Programı</a:t>
            </a:r>
          </a:p>
        </p:txBody>
      </p:sp>
      <p:pic>
        <p:nvPicPr>
          <p:cNvPr id="19" name="Resim 18" descr="Hizmetlerimiz"/>
          <p:cNvPicPr/>
          <p:nvPr/>
        </p:nvPicPr>
        <p:blipFill>
          <a:blip r:embed="rId4">
            <a:extLst>
              <a:ext uri="{28A0092B-C50C-407E-A947-70E740481C1C}">
                <a14:useLocalDpi xmlns:a14="http://schemas.microsoft.com/office/drawing/2010/main" val="0"/>
              </a:ext>
            </a:extLst>
          </a:blip>
          <a:srcRect/>
          <a:stretch>
            <a:fillRect/>
          </a:stretch>
        </p:blipFill>
        <p:spPr bwMode="auto">
          <a:xfrm>
            <a:off x="1991995" y="860107"/>
            <a:ext cx="5160010" cy="5137785"/>
          </a:xfrm>
          <a:prstGeom prst="rect">
            <a:avLst/>
          </a:prstGeom>
          <a:noFill/>
          <a:ln>
            <a:noFill/>
          </a:ln>
        </p:spPr>
      </p:pic>
    </p:spTree>
    <p:extLst>
      <p:ext uri="{BB962C8B-B14F-4D97-AF65-F5344CB8AC3E}">
        <p14:creationId xmlns:p14="http://schemas.microsoft.com/office/powerpoint/2010/main" val="260003029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2098</Words>
  <Application>Microsoft Office PowerPoint</Application>
  <PresentationFormat>Ekran Gösterisi (4:3)</PresentationFormat>
  <Paragraphs>516</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Bahnschrift Light Condensed</vt:lpstr>
      <vt:lpstr>Calibri</vt:lpstr>
      <vt:lpstr>Candara</vt:lpstr>
      <vt:lpstr>Segoe UI Light</vt:lpstr>
      <vt:lpstr>Tahoma</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DELL-PC</dc:creator>
  <cp:lastModifiedBy>Sedat ÜNLÜ</cp:lastModifiedBy>
  <cp:revision>118</cp:revision>
  <dcterms:created xsi:type="dcterms:W3CDTF">2019-11-27T05:53:21Z</dcterms:created>
  <dcterms:modified xsi:type="dcterms:W3CDTF">2022-05-09T13:21:31Z</dcterms:modified>
</cp:coreProperties>
</file>